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18"/>
  </p:notesMasterIdLst>
  <p:sldIdLst>
    <p:sldId id="417" r:id="rId4"/>
    <p:sldId id="494" r:id="rId5"/>
    <p:sldId id="501" r:id="rId6"/>
    <p:sldId id="493" r:id="rId7"/>
    <p:sldId id="497" r:id="rId8"/>
    <p:sldId id="498" r:id="rId9"/>
    <p:sldId id="499" r:id="rId10"/>
    <p:sldId id="502" r:id="rId11"/>
    <p:sldId id="480" r:id="rId12"/>
    <p:sldId id="481" r:id="rId13"/>
    <p:sldId id="482" r:id="rId14"/>
    <p:sldId id="483" r:id="rId15"/>
    <p:sldId id="472" r:id="rId16"/>
    <p:sldId id="378" r:id="rId17"/>
  </p:sldIdLst>
  <p:sldSz cx="12190413" cy="6859588"/>
  <p:notesSz cx="6797675" cy="9928225"/>
  <p:embeddedFontLst>
    <p:embeddedFont>
      <p:font typeface="Arial Black" panose="020B0A04020102020204" pitchFamily="34" charset="0"/>
      <p:bold r:id="rId19"/>
    </p:embeddedFont>
    <p:embeddedFont>
      <p:font typeface="PT Astra Sans" panose="020B0603020203020204" pitchFamily="34" charset="-52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6" userDrawn="1">
          <p15:clr>
            <a:srgbClr val="A4A3A4"/>
          </p15:clr>
        </p15:guide>
        <p15:guide id="2" pos="574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C2"/>
    <a:srgbClr val="2B5782"/>
    <a:srgbClr val="2973CA"/>
    <a:srgbClr val="B7E7F8"/>
    <a:srgbClr val="2361AD"/>
    <a:srgbClr val="CBE4F7"/>
    <a:srgbClr val="5295E7"/>
    <a:srgbClr val="898989"/>
    <a:srgbClr val="4A8BDA"/>
    <a:srgbClr val="6B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86814" autoAdjust="0"/>
  </p:normalViewPr>
  <p:slideViewPr>
    <p:cSldViewPr>
      <p:cViewPr>
        <p:scale>
          <a:sx n="80" d="100"/>
          <a:sy n="80" d="100"/>
        </p:scale>
        <p:origin x="1134" y="618"/>
      </p:cViewPr>
      <p:guideLst>
        <p:guide orient="horz" pos="4066"/>
        <p:guide pos="574"/>
        <p:guide orient="horz" pos="12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DF815-23C8-4162-B2A9-0F2A343BB011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3F930-BC3C-41D6-878B-088106D85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2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0C79-807C-4B5C-A563-1113F0053C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0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7E801-E083-499E-8306-763CF2B9F6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0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7E801-E083-499E-8306-763CF2B9F6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80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7E801-E083-499E-8306-763CF2B9F6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5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7E801-E083-499E-8306-763CF2B9F6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86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7E801-E083-499E-8306-763CF2B9F6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7E801-E083-499E-8306-763CF2B9F64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Упорядочить по убыванию выручки</a:t>
            </a:r>
            <a:r>
              <a:rPr lang="ru-RU" baseline="0" dirty="0"/>
              <a:t> (расставить по местам). Облагородить таблицу. Поменять картинку на фотку?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3F930-BC3C-41D6-878B-088106D859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575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Упорядочить по убыванию выручки</a:t>
            </a:r>
            <a:r>
              <a:rPr lang="ru-RU" baseline="0" dirty="0"/>
              <a:t> (расставить по местам). Облагородить таблицу. Поменять картинку на фотку?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3F930-BC3C-41D6-878B-088106D859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4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8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06422"/>
            <a:ext cx="2742843" cy="43888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06422"/>
            <a:ext cx="8025355" cy="43888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62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3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76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10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0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32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4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7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97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5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78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15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65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38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87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96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69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5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994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3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30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27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3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1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3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00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77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8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38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83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4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2494E-7D52-4171-8780-D51071390002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09706-363D-4BBF-AD96-E6B9CA703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5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ABEE2DC0-7052-4DF7-A20F-F30BF3AFEE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0C84C424-71DB-4245-A364-27A44BF74A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2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E5F6AC05-8DB2-497C-9CED-A05C669002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21.06.2021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AAE0930B-67AD-42F0-B894-0DE6351F15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4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37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sv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37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sv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jpg"/><Relationship Id="rId7" Type="http://schemas.openxmlformats.org/officeDocument/2006/relationships/image" Target="../media/image20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160.svg"/><Relationship Id="rId5" Type="http://schemas.openxmlformats.org/officeDocument/2006/relationships/image" Target="../media/image133.sv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svg"/><Relationship Id="rId7" Type="http://schemas.openxmlformats.org/officeDocument/2006/relationships/image" Target="../media/image160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7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Relationship Id="rId9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5" Type="http://schemas.microsoft.com/office/2007/relationships/hdphoto" Target="../media/hdphoto2.wdp"/><Relationship Id="rId10" Type="http://schemas.openxmlformats.org/officeDocument/2006/relationships/image" Target="../media/image71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e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5" Type="http://schemas.microsoft.com/office/2007/relationships/hdphoto" Target="../media/hdphoto2.wdp"/><Relationship Id="rId10" Type="http://schemas.openxmlformats.org/officeDocument/2006/relationships/image" Target="../media/image71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20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160.svg"/><Relationship Id="rId5" Type="http://schemas.openxmlformats.org/officeDocument/2006/relationships/image" Target="../media/image133.sv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D461AA-F67E-403F-94C5-CB62C3F84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76" y="488281"/>
            <a:ext cx="9014493" cy="45256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551E1E-34EF-4671-B41F-29A506BF4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E92E1F-5124-4564-8B3D-5E69FC5B8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5206" y="2781722"/>
            <a:ext cx="1298489" cy="14119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B6DB79-FC59-4218-A959-2C105A769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790" y="2197989"/>
            <a:ext cx="3548261" cy="11062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FF3F1F-A9D4-419F-B207-5800D5CA4B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50248" y="4103685"/>
            <a:ext cx="1384378" cy="1799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6ED63C-92F4-41FE-98D4-002F8C5719BE}"/>
              </a:ext>
            </a:extLst>
          </p:cNvPr>
          <p:cNvSpPr/>
          <p:nvPr/>
        </p:nvSpPr>
        <p:spPr>
          <a:xfrm>
            <a:off x="384100" y="5393871"/>
            <a:ext cx="11423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2973CA"/>
                </a:solidFill>
                <a:latin typeface="Arial Black" panose="020B0A04020102020204" pitchFamily="34" charset="0"/>
                <a:ea typeface="PT Astra Sans" panose="020B0603020203020204" pitchFamily="34" charset="-52"/>
              </a:rPr>
              <a:t>ПРАКТИКА ПРИМЕНЕНИЯ ASTRA LINUX </a:t>
            </a:r>
          </a:p>
          <a:p>
            <a:pPr algn="ctr"/>
            <a:r>
              <a:rPr lang="ru-RU" sz="2800" dirty="0" smtClean="0">
                <a:solidFill>
                  <a:srgbClr val="2973CA"/>
                </a:solidFill>
                <a:latin typeface="Arial Black" panose="020B0A04020102020204" pitchFamily="34" charset="0"/>
                <a:ea typeface="PT Astra Sans" panose="020B0603020203020204" pitchFamily="34" charset="-52"/>
              </a:rPr>
              <a:t>ДЛЯ КОМФОРТНОГО ИМПОРТОЗАМЕЩЕНИЯ</a:t>
            </a:r>
            <a:endParaRPr lang="ru-RU" sz="2800" dirty="0">
              <a:solidFill>
                <a:srgbClr val="2973CA"/>
              </a:solidFill>
              <a:latin typeface="Arial Black" panose="020B0A04020102020204" pitchFamily="34" charset="0"/>
              <a:ea typeface="PT Astra Sans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31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A02B20-28B4-448E-83B3-002186EA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2"/>
          <a:stretch/>
        </p:blipFill>
        <p:spPr>
          <a:xfrm>
            <a:off x="4566836" y="677070"/>
            <a:ext cx="7623576" cy="4769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FDE9E0-2147-4322-83E0-D9A450592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9AF2BF-651D-4843-A7FC-727A0D815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-1" r="24333" b="19255"/>
          <a:stretch/>
        </p:blipFill>
        <p:spPr>
          <a:xfrm rot="10800000">
            <a:off x="-2" y="-3"/>
            <a:ext cx="1920205" cy="2220437"/>
          </a:xfrm>
          <a:prstGeom prst="rect">
            <a:avLst/>
          </a:prstGeom>
        </p:spPr>
      </p:pic>
      <p:sp>
        <p:nvSpPr>
          <p:cNvPr id="9" name="CustomShape 5">
            <a:extLst>
              <a:ext uri="{FF2B5EF4-FFF2-40B4-BE49-F238E27FC236}">
                <a16:creationId xmlns:a16="http://schemas.microsoft.com/office/drawing/2014/main" id="{EEEE7B90-18AD-491C-8DA0-777C230C1E0A}"/>
              </a:ext>
            </a:extLst>
          </p:cNvPr>
          <p:cNvSpPr/>
          <p:nvPr/>
        </p:nvSpPr>
        <p:spPr>
          <a:xfrm>
            <a:off x="2180196" y="575214"/>
            <a:ext cx="5460831" cy="458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PT Astra Sans"/>
                <a:cs typeface="+mn-cs"/>
              </a:rPr>
              <a:t>КТО ПОШЕЛ ДРУГИМ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PT Astra Sans"/>
                <a:cs typeface="+mn-cs"/>
              </a:rPr>
              <a:t> ПУТЕМ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PT Astra Sans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7C2FC09-A7ED-495C-950E-3C02DA96E25E}"/>
              </a:ext>
            </a:extLst>
          </p:cNvPr>
          <p:cNvGrpSpPr/>
          <p:nvPr/>
        </p:nvGrpSpPr>
        <p:grpSpPr>
          <a:xfrm>
            <a:off x="4054453" y="1937398"/>
            <a:ext cx="4534168" cy="3888432"/>
            <a:chOff x="4078088" y="1528129"/>
            <a:chExt cx="3710663" cy="2653167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0465A1E7-8D60-4D11-A55D-D315539E184B}"/>
                </a:ext>
              </a:extLst>
            </p:cNvPr>
            <p:cNvSpPr/>
            <p:nvPr/>
          </p:nvSpPr>
          <p:spPr>
            <a:xfrm>
              <a:off x="4078088" y="1528129"/>
              <a:ext cx="3710663" cy="2653167"/>
            </a:xfrm>
            <a:prstGeom prst="roundRect">
              <a:avLst>
                <a:gd name="adj" fmla="val 708"/>
              </a:avLst>
            </a:prstGeom>
            <a:solidFill>
              <a:srgbClr val="4A8BDA">
                <a:alpha val="90000"/>
              </a:srgbClr>
            </a:solidFill>
            <a:ln cap="rnd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CD3B303-6456-4459-B8D1-0EDDFAEA54E6}"/>
                </a:ext>
              </a:extLst>
            </p:cNvPr>
            <p:cNvSpPr/>
            <p:nvPr/>
          </p:nvSpPr>
          <p:spPr>
            <a:xfrm>
              <a:off x="4078088" y="1548373"/>
              <a:ext cx="3710663" cy="1239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Переобучение администраторов для текущей работы не требуется</a:t>
              </a:r>
            </a:p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Легкое управление групповыми политиками</a:t>
              </a:r>
            </a:p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Развертывание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репозитория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Astra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Linux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для конфигурации ARM с </a:t>
              </a:r>
              <a:r>
                <a:rPr kumimoji="0" lang="ru-RU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Astra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 </a:t>
              </a:r>
              <a:r>
                <a:rPr kumimoji="0" lang="ru-RU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Linux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endParaRPr>
            </a:p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Плановое обучение администраторов для дальнейшего перехода</a:t>
              </a:r>
            </a:p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Построение СУК для последующей замены AD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FDF97DE-322C-4E69-81A8-FBDB2E125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856908" y="3477902"/>
            <a:ext cx="1333505" cy="1440185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FE6E985-2C56-4268-AEBF-5E61A407F2E7}"/>
              </a:ext>
            </a:extLst>
          </p:cNvPr>
          <p:cNvSpPr/>
          <p:nvPr/>
        </p:nvSpPr>
        <p:spPr>
          <a:xfrm>
            <a:off x="1080302" y="2342459"/>
            <a:ext cx="2257749" cy="1027262"/>
          </a:xfrm>
          <a:prstGeom prst="roundRect">
            <a:avLst>
              <a:gd name="adj" fmla="val 1636"/>
            </a:avLst>
          </a:prstGeom>
          <a:solidFill>
            <a:srgbClr val="A3E7FF">
              <a:alpha val="70000"/>
            </a:srgbClr>
          </a:solidFill>
          <a:ln cap="rnd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Ввод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Astra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Linux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 доменную структуру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0A8D219-65CD-4448-8605-200E176652C9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>
            <a:off x="3338051" y="2856090"/>
            <a:ext cx="716402" cy="1025524"/>
          </a:xfrm>
          <a:prstGeom prst="straightConnector1">
            <a:avLst/>
          </a:prstGeom>
          <a:ln w="25400" cap="rnd">
            <a:solidFill>
              <a:schemeClr val="bg1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17CA6E5-AB16-4951-B01B-B21CBF204672}"/>
              </a:ext>
            </a:extLst>
          </p:cNvPr>
          <p:cNvGrpSpPr/>
          <p:nvPr/>
        </p:nvGrpSpPr>
        <p:grpSpPr>
          <a:xfrm>
            <a:off x="4367014" y="3967757"/>
            <a:ext cx="1855537" cy="1666479"/>
            <a:chOff x="5850826" y="4353253"/>
            <a:chExt cx="1855537" cy="1666479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C6CFC4DB-01A2-4C0B-9EBA-70CC0A51F987}"/>
                </a:ext>
              </a:extLst>
            </p:cNvPr>
            <p:cNvGrpSpPr/>
            <p:nvPr/>
          </p:nvGrpSpPr>
          <p:grpSpPr>
            <a:xfrm>
              <a:off x="6379282" y="4353253"/>
              <a:ext cx="798625" cy="798625"/>
              <a:chOff x="6311230" y="3429794"/>
              <a:chExt cx="1080120" cy="1080120"/>
            </a:xfrm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B3C33EE9-9F9A-40DE-8B16-E59C6EB69E49}"/>
                  </a:ext>
                </a:extLst>
              </p:cNvPr>
              <p:cNvSpPr/>
              <p:nvPr/>
            </p:nvSpPr>
            <p:spPr>
              <a:xfrm>
                <a:off x="6311230" y="3429794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4B50743B-CC10-4279-AA70-D70B2527E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1312" y="3717526"/>
                <a:ext cx="819956" cy="501661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957CB794-DB78-4F4C-947E-9BF5E63FDCFC}"/>
                </a:ext>
              </a:extLst>
            </p:cNvPr>
            <p:cNvGrpSpPr/>
            <p:nvPr/>
          </p:nvGrpSpPr>
          <p:grpSpPr>
            <a:xfrm>
              <a:off x="5850826" y="5221107"/>
              <a:ext cx="1855537" cy="798625"/>
              <a:chOff x="5850826" y="5221107"/>
              <a:chExt cx="1855537" cy="798625"/>
            </a:xfrm>
          </p:grpSpPr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F73B1D5B-D85D-428D-A73F-665B54E78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0826" y="5221107"/>
                <a:ext cx="875805" cy="798625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9D23AF51-DC4D-4281-AB58-A2F6DAD4D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0692" y="5221107"/>
                <a:ext cx="875805" cy="798625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DEB2AA81-BCF1-41AF-97F1-A07AD2C21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558" y="5221107"/>
                <a:ext cx="875805" cy="798625"/>
              </a:xfrm>
              <a:prstGeom prst="rect">
                <a:avLst/>
              </a:prstGeom>
            </p:spPr>
          </p:pic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59DFE59-69F6-48B1-AD0D-14401A4D998F}"/>
              </a:ext>
            </a:extLst>
          </p:cNvPr>
          <p:cNvGrpSpPr/>
          <p:nvPr/>
        </p:nvGrpSpPr>
        <p:grpSpPr>
          <a:xfrm>
            <a:off x="6476433" y="3967757"/>
            <a:ext cx="1859969" cy="1670639"/>
            <a:chOff x="5849721" y="4347967"/>
            <a:chExt cx="1859969" cy="1670639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8BE42512-4579-4E92-8F19-867F04DE72E4}"/>
                </a:ext>
              </a:extLst>
            </p:cNvPr>
            <p:cNvGrpSpPr/>
            <p:nvPr/>
          </p:nvGrpSpPr>
          <p:grpSpPr>
            <a:xfrm>
              <a:off x="6379282" y="4347967"/>
              <a:ext cx="798625" cy="798625"/>
              <a:chOff x="8130672" y="3429794"/>
              <a:chExt cx="1080120" cy="1080120"/>
            </a:xfrm>
          </p:grpSpPr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A321B99A-9056-4AA8-B1C4-763D442DE118}"/>
                  </a:ext>
                </a:extLst>
              </p:cNvPr>
              <p:cNvSpPr/>
              <p:nvPr/>
            </p:nvSpPr>
            <p:spPr>
              <a:xfrm>
                <a:off x="8130672" y="3429794"/>
                <a:ext cx="1080120" cy="1080120"/>
              </a:xfrm>
              <a:prstGeom prst="ellipse">
                <a:avLst/>
              </a:prstGeom>
              <a:solidFill>
                <a:srgbClr val="0079C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2CB326-EA5D-432F-BFBF-D553985A1A3A}"/>
                  </a:ext>
                </a:extLst>
              </p:cNvPr>
              <p:cNvSpPr txBox="1"/>
              <p:nvPr/>
            </p:nvSpPr>
            <p:spPr>
              <a:xfrm>
                <a:off x="8130672" y="3741185"/>
                <a:ext cx="1080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T Astra Sans" panose="020B0603020203020204" pitchFamily="34" charset="-52"/>
                    <a:ea typeface="PT Astra Sans" panose="020B0603020203020204" pitchFamily="34" charset="-52"/>
                    <a:cs typeface="+mn-cs"/>
                  </a:rPr>
                  <a:t>СУК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+mn-cs"/>
                </a:endParaRPr>
              </a:p>
            </p:txBody>
          </p:sp>
        </p:grp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62453F6E-7E02-4AE6-BE44-C191CAA8F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721" y="5216947"/>
              <a:ext cx="879132" cy="80165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5841A42-6A5B-42CE-8F24-6D85C6AAD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183" y="5215821"/>
              <a:ext cx="879132" cy="801659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CDEDBC3-B69E-435F-9921-C4301E56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558" y="5215821"/>
              <a:ext cx="879132" cy="801659"/>
            </a:xfrm>
            <a:prstGeom prst="rect">
              <a:avLst/>
            </a:prstGeom>
          </p:spPr>
        </p:pic>
      </p:grpSp>
      <p:pic>
        <p:nvPicPr>
          <p:cNvPr id="52" name="Picture 2" descr="https://upload.wikimedia.org/wikipedia/commons/thumb/1/12/Rosgvardia-chevron.svg/621px-Rosgvardia-chevron.svg.png">
            <a:extLst>
              <a:ext uri="{FF2B5EF4-FFF2-40B4-BE49-F238E27FC236}">
                <a16:creationId xmlns:a16="http://schemas.microsoft.com/office/drawing/2014/main" id="{8796C785-7F0C-45EC-9EF1-BA6C859A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9" y="250496"/>
            <a:ext cx="745780" cy="9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AD764E2-988D-4F57-BF37-DF8BF3FA3B33}"/>
              </a:ext>
            </a:extLst>
          </p:cNvPr>
          <p:cNvSpPr txBox="1"/>
          <p:nvPr/>
        </p:nvSpPr>
        <p:spPr>
          <a:xfrm>
            <a:off x="130832" y="1201053"/>
            <a:ext cx="1658535" cy="34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rPr>
              <a:t>РОСГВАРДИЯ</a:t>
            </a:r>
          </a:p>
        </p:txBody>
      </p:sp>
    </p:spTree>
    <p:extLst>
      <p:ext uri="{BB962C8B-B14F-4D97-AF65-F5344CB8AC3E}">
        <p14:creationId xmlns:p14="http://schemas.microsoft.com/office/powerpoint/2010/main" val="22424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A02B20-28B4-448E-83B3-002186EA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2"/>
          <a:stretch/>
        </p:blipFill>
        <p:spPr>
          <a:xfrm>
            <a:off x="4566836" y="677070"/>
            <a:ext cx="7623576" cy="4769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FDE9E0-2147-4322-83E0-D9A450592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9AF2BF-651D-4843-A7FC-727A0D815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-1" r="24333" b="19255"/>
          <a:stretch/>
        </p:blipFill>
        <p:spPr>
          <a:xfrm rot="10800000">
            <a:off x="-2" y="-3"/>
            <a:ext cx="1920205" cy="2220437"/>
          </a:xfrm>
          <a:prstGeom prst="rect">
            <a:avLst/>
          </a:prstGeom>
        </p:spPr>
      </p:pic>
      <p:sp>
        <p:nvSpPr>
          <p:cNvPr id="9" name="CustomShape 5">
            <a:extLst>
              <a:ext uri="{FF2B5EF4-FFF2-40B4-BE49-F238E27FC236}">
                <a16:creationId xmlns:a16="http://schemas.microsoft.com/office/drawing/2014/main" id="{EEEE7B90-18AD-491C-8DA0-777C230C1E0A}"/>
              </a:ext>
            </a:extLst>
          </p:cNvPr>
          <p:cNvSpPr/>
          <p:nvPr/>
        </p:nvSpPr>
        <p:spPr>
          <a:xfrm>
            <a:off x="2180196" y="575214"/>
            <a:ext cx="5460831" cy="458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  <a:ea typeface="PT Astra Sans"/>
              </a:rPr>
              <a:t>КТО ПОШЕЛ ДРУГИМ ПУТЕМ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PT Astra Sans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7C2FC09-A7ED-495C-950E-3C02DA96E25E}"/>
              </a:ext>
            </a:extLst>
          </p:cNvPr>
          <p:cNvGrpSpPr/>
          <p:nvPr/>
        </p:nvGrpSpPr>
        <p:grpSpPr>
          <a:xfrm>
            <a:off x="4055654" y="1579295"/>
            <a:ext cx="4534168" cy="4604638"/>
            <a:chOff x="4078088" y="1528129"/>
            <a:chExt cx="3710663" cy="2653167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0465A1E7-8D60-4D11-A55D-D315539E184B}"/>
                </a:ext>
              </a:extLst>
            </p:cNvPr>
            <p:cNvSpPr/>
            <p:nvPr/>
          </p:nvSpPr>
          <p:spPr>
            <a:xfrm>
              <a:off x="4078088" y="1528129"/>
              <a:ext cx="3710663" cy="2653167"/>
            </a:xfrm>
            <a:prstGeom prst="roundRect">
              <a:avLst>
                <a:gd name="adj" fmla="val 708"/>
              </a:avLst>
            </a:prstGeom>
            <a:solidFill>
              <a:srgbClr val="4A8BDA">
                <a:alpha val="90000"/>
              </a:srgbClr>
            </a:solidFill>
            <a:ln cap="rnd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CD3B303-6456-4459-B8D1-0EDDFAEA54E6}"/>
                </a:ext>
              </a:extLst>
            </p:cNvPr>
            <p:cNvSpPr/>
            <p:nvPr/>
          </p:nvSpPr>
          <p:spPr>
            <a:xfrm>
              <a:off x="4078088" y="1548373"/>
              <a:ext cx="3710663" cy="7980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Доверительные отношения с AD</a:t>
              </a:r>
            </a:p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Перевод ресурсов информационной системы во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FreeIPA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 </a:t>
              </a:r>
            </a:p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Ресурсы из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FreeIPA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 доступны ВСЕМ пользователям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FDF97DE-322C-4E69-81A8-FBDB2E125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856908" y="3477902"/>
            <a:ext cx="1333505" cy="1440185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570B523-9205-4F23-82E3-D40607C7CF4E}"/>
              </a:ext>
            </a:extLst>
          </p:cNvPr>
          <p:cNvSpPr/>
          <p:nvPr/>
        </p:nvSpPr>
        <p:spPr>
          <a:xfrm>
            <a:off x="1083985" y="2340721"/>
            <a:ext cx="2257775" cy="1027262"/>
          </a:xfrm>
          <a:prstGeom prst="roundRect">
            <a:avLst>
              <a:gd name="adj" fmla="val 1636"/>
            </a:avLst>
          </a:prstGeom>
          <a:solidFill>
            <a:srgbClr val="4A8BDA"/>
          </a:solidFill>
          <a:ln cap="rnd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Ввод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Astra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Linux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 доменную структуру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FE6E985-2C56-4268-AEBF-5E61A407F2E7}"/>
              </a:ext>
            </a:extLst>
          </p:cNvPr>
          <p:cNvSpPr/>
          <p:nvPr/>
        </p:nvSpPr>
        <p:spPr>
          <a:xfrm>
            <a:off x="1082671" y="3367983"/>
            <a:ext cx="2259089" cy="1027262"/>
          </a:xfrm>
          <a:prstGeom prst="roundRect">
            <a:avLst>
              <a:gd name="adj" fmla="val 1636"/>
            </a:avLst>
          </a:prstGeom>
          <a:solidFill>
            <a:srgbClr val="A3E7FF">
              <a:alpha val="70000"/>
            </a:srgbClr>
          </a:solidFill>
          <a:ln cap="rnd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Развертывание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домена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FreeIPA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0A8D219-65CD-4448-8605-200E176652C9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>
            <a:off x="3341760" y="3881614"/>
            <a:ext cx="713894" cy="0"/>
          </a:xfrm>
          <a:prstGeom prst="straightConnector1">
            <a:avLst/>
          </a:prstGeom>
          <a:ln w="25400" cap="rnd">
            <a:solidFill>
              <a:schemeClr val="bg1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https://upload.wikimedia.org/wikipedia/commons/thumb/1/12/Rosgvardia-chevron.svg/621px-Rosgvardia-chevron.svg.png">
            <a:extLst>
              <a:ext uri="{FF2B5EF4-FFF2-40B4-BE49-F238E27FC236}">
                <a16:creationId xmlns:a16="http://schemas.microsoft.com/office/drawing/2014/main" id="{8796C785-7F0C-45EC-9EF1-BA6C859A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9" y="250496"/>
            <a:ext cx="745780" cy="9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AD764E2-988D-4F57-BF37-DF8BF3FA3B33}"/>
              </a:ext>
            </a:extLst>
          </p:cNvPr>
          <p:cNvSpPr txBox="1"/>
          <p:nvPr/>
        </p:nvSpPr>
        <p:spPr>
          <a:xfrm>
            <a:off x="130832" y="1201053"/>
            <a:ext cx="1658535" cy="34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rPr>
              <a:t>РОСГВАРДИЯ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DE5DF5A-45D5-469B-9F02-A8409987C6C6}"/>
              </a:ext>
            </a:extLst>
          </p:cNvPr>
          <p:cNvGrpSpPr/>
          <p:nvPr/>
        </p:nvGrpSpPr>
        <p:grpSpPr>
          <a:xfrm>
            <a:off x="4449650" y="2830084"/>
            <a:ext cx="3748582" cy="3205103"/>
            <a:chOff x="5621089" y="2457271"/>
            <a:chExt cx="4137915" cy="3537990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F2A10CA7-BA5B-4E3E-8985-D22E8C1F7C9C}"/>
                </a:ext>
              </a:extLst>
            </p:cNvPr>
            <p:cNvGrpSpPr/>
            <p:nvPr/>
          </p:nvGrpSpPr>
          <p:grpSpPr>
            <a:xfrm>
              <a:off x="7210674" y="2457271"/>
              <a:ext cx="936760" cy="936760"/>
              <a:chOff x="6311230" y="3429794"/>
              <a:chExt cx="1080120" cy="1080120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19194119-62A1-4ED9-8DA5-7DCE228E4850}"/>
                  </a:ext>
                </a:extLst>
              </p:cNvPr>
              <p:cNvSpPr/>
              <p:nvPr/>
            </p:nvSpPr>
            <p:spPr>
              <a:xfrm>
                <a:off x="6311230" y="3429794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0318795E-318C-4680-B023-771EA4483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1312" y="3717526"/>
                <a:ext cx="819956" cy="501661"/>
              </a:xfrm>
              <a:prstGeom prst="rect">
                <a:avLst/>
              </a:prstGeom>
            </p:spPr>
          </p:pic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C1202C0D-9A7D-485C-9708-4A9171B87645}"/>
                </a:ext>
              </a:extLst>
            </p:cNvPr>
            <p:cNvGrpSpPr/>
            <p:nvPr/>
          </p:nvGrpSpPr>
          <p:grpSpPr>
            <a:xfrm>
              <a:off x="7210674" y="3762357"/>
              <a:ext cx="936761" cy="936760"/>
              <a:chOff x="8130671" y="3429794"/>
              <a:chExt cx="1080121" cy="1080120"/>
            </a:xfrm>
          </p:grpSpPr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9159C2D1-0CF6-4842-B2AA-5EA7B54A7D73}"/>
                  </a:ext>
                </a:extLst>
              </p:cNvPr>
              <p:cNvSpPr/>
              <p:nvPr/>
            </p:nvSpPr>
            <p:spPr>
              <a:xfrm>
                <a:off x="8130671" y="3429794"/>
                <a:ext cx="1080120" cy="1080120"/>
              </a:xfrm>
              <a:prstGeom prst="ellipse">
                <a:avLst/>
              </a:prstGeom>
              <a:solidFill>
                <a:srgbClr val="0079C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49E88B9-919E-4813-9B83-F2FBF1BB23AE}"/>
                  </a:ext>
                </a:extLst>
              </p:cNvPr>
              <p:cNvSpPr txBox="1"/>
              <p:nvPr/>
            </p:nvSpPr>
            <p:spPr>
              <a:xfrm>
                <a:off x="8130672" y="3831354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T Astra Sans" panose="020B0603020203020204" pitchFamily="34" charset="-52"/>
                    <a:ea typeface="PT Astra Sans" panose="020B0603020203020204" pitchFamily="34" charset="-52"/>
                    <a:cs typeface="+mn-cs"/>
                  </a:rPr>
                  <a:t>FreeIPA</a:t>
                </a:r>
              </a:p>
            </p:txBody>
          </p:sp>
        </p:grp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18BE9FD-C49E-41A2-9C78-DCD168EDE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1089" y="5143578"/>
              <a:ext cx="933991" cy="85168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6D67523-8D1E-4F68-96B9-790D86DD8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471" y="5143578"/>
              <a:ext cx="933991" cy="85168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BCA6410-2490-4F23-A0AF-DD6872E4D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631" y="5142854"/>
              <a:ext cx="933991" cy="85168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5BE9900D-6286-45D7-AA47-06C044EB9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013" y="5142854"/>
              <a:ext cx="933991" cy="851684"/>
            </a:xfrm>
            <a:prstGeom prst="rect">
              <a:avLst/>
            </a:prstGeom>
          </p:spPr>
        </p:pic>
        <p:cxnSp>
          <p:nvCxnSpPr>
            <p:cNvPr id="63" name="Прямая со стрелкой 62">
              <a:extLst>
                <a:ext uri="{FF2B5EF4-FFF2-40B4-BE49-F238E27FC236}">
                  <a16:creationId xmlns:a16="http://schemas.microsoft.com/office/drawing/2014/main" id="{BF9112FD-CD7C-456E-A8EC-E2F8283C770B}"/>
                </a:ext>
              </a:extLst>
            </p:cNvPr>
            <p:cNvCxnSpPr>
              <a:stCxn id="68" idx="0"/>
              <a:endCxn id="70" idx="4"/>
            </p:cNvCxnSpPr>
            <p:nvPr/>
          </p:nvCxnSpPr>
          <p:spPr>
            <a:xfrm flipV="1">
              <a:off x="7679054" y="3394031"/>
              <a:ext cx="0" cy="368326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>
              <a:extLst>
                <a:ext uri="{FF2B5EF4-FFF2-40B4-BE49-F238E27FC236}">
                  <a16:creationId xmlns:a16="http://schemas.microsoft.com/office/drawing/2014/main" id="{9F82FAC7-1FFB-4708-9A9C-5F4DD4A88829}"/>
                </a:ext>
              </a:extLst>
            </p:cNvPr>
            <p:cNvCxnSpPr>
              <a:stCxn id="62" idx="0"/>
              <a:endCxn id="68" idx="6"/>
            </p:cNvCxnSpPr>
            <p:nvPr/>
          </p:nvCxnSpPr>
          <p:spPr>
            <a:xfrm flipH="1" flipV="1">
              <a:off x="8147434" y="4230737"/>
              <a:ext cx="1144575" cy="912117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>
              <a:extLst>
                <a:ext uri="{FF2B5EF4-FFF2-40B4-BE49-F238E27FC236}">
                  <a16:creationId xmlns:a16="http://schemas.microsoft.com/office/drawing/2014/main" id="{8045ABE1-9E6E-4E2A-ACB6-85C62A5E0BA2}"/>
                </a:ext>
              </a:extLst>
            </p:cNvPr>
            <p:cNvCxnSpPr>
              <a:stCxn id="61" idx="0"/>
              <a:endCxn id="68" idx="5"/>
            </p:cNvCxnSpPr>
            <p:nvPr/>
          </p:nvCxnSpPr>
          <p:spPr>
            <a:xfrm flipH="1" flipV="1">
              <a:off x="8010249" y="4561932"/>
              <a:ext cx="262378" cy="580922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>
              <a:extLst>
                <a:ext uri="{FF2B5EF4-FFF2-40B4-BE49-F238E27FC236}">
                  <a16:creationId xmlns:a16="http://schemas.microsoft.com/office/drawing/2014/main" id="{AE4A9C35-2514-49AF-8065-96ECEC26F896}"/>
                </a:ext>
              </a:extLst>
            </p:cNvPr>
            <p:cNvCxnSpPr>
              <a:stCxn id="60" idx="0"/>
              <a:endCxn id="68" idx="3"/>
            </p:cNvCxnSpPr>
            <p:nvPr/>
          </p:nvCxnSpPr>
          <p:spPr>
            <a:xfrm flipV="1">
              <a:off x="7107467" y="4561932"/>
              <a:ext cx="240392" cy="581646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>
              <a:extLst>
                <a:ext uri="{FF2B5EF4-FFF2-40B4-BE49-F238E27FC236}">
                  <a16:creationId xmlns:a16="http://schemas.microsoft.com/office/drawing/2014/main" id="{92E17675-0F51-4582-A939-571A059DCA3A}"/>
                </a:ext>
              </a:extLst>
            </p:cNvPr>
            <p:cNvCxnSpPr>
              <a:stCxn id="59" idx="0"/>
              <a:endCxn id="69" idx="1"/>
            </p:cNvCxnSpPr>
            <p:nvPr/>
          </p:nvCxnSpPr>
          <p:spPr>
            <a:xfrm flipV="1">
              <a:off x="6088085" y="4230737"/>
              <a:ext cx="1122589" cy="912841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32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A02B20-28B4-448E-83B3-002186EA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2"/>
          <a:stretch/>
        </p:blipFill>
        <p:spPr>
          <a:xfrm>
            <a:off x="4566836" y="677070"/>
            <a:ext cx="7623576" cy="4769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FDE9E0-2147-4322-83E0-D9A450592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9AF2BF-651D-4843-A7FC-727A0D815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-1" r="24333" b="19255"/>
          <a:stretch/>
        </p:blipFill>
        <p:spPr>
          <a:xfrm rot="10800000">
            <a:off x="-2" y="-3"/>
            <a:ext cx="1920205" cy="2220437"/>
          </a:xfrm>
          <a:prstGeom prst="rect">
            <a:avLst/>
          </a:prstGeom>
        </p:spPr>
      </p:pic>
      <p:sp>
        <p:nvSpPr>
          <p:cNvPr id="9" name="CustomShape 5">
            <a:extLst>
              <a:ext uri="{FF2B5EF4-FFF2-40B4-BE49-F238E27FC236}">
                <a16:creationId xmlns:a16="http://schemas.microsoft.com/office/drawing/2014/main" id="{EEEE7B90-18AD-491C-8DA0-777C230C1E0A}"/>
              </a:ext>
            </a:extLst>
          </p:cNvPr>
          <p:cNvSpPr/>
          <p:nvPr/>
        </p:nvSpPr>
        <p:spPr>
          <a:xfrm>
            <a:off x="2180196" y="575214"/>
            <a:ext cx="5460831" cy="458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  <a:ea typeface="PT Astra Sans"/>
              </a:rPr>
              <a:t>КТО ПОШЕЛ ДРУГИМ ПУТЕМ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PT Astra Sans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7C2FC09-A7ED-495C-950E-3C02DA96E25E}"/>
              </a:ext>
            </a:extLst>
          </p:cNvPr>
          <p:cNvGrpSpPr/>
          <p:nvPr/>
        </p:nvGrpSpPr>
        <p:grpSpPr>
          <a:xfrm>
            <a:off x="4069518" y="2251671"/>
            <a:ext cx="4534168" cy="3218651"/>
            <a:chOff x="4078088" y="1528129"/>
            <a:chExt cx="3710663" cy="2653167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0465A1E7-8D60-4D11-A55D-D315539E184B}"/>
                </a:ext>
              </a:extLst>
            </p:cNvPr>
            <p:cNvSpPr/>
            <p:nvPr/>
          </p:nvSpPr>
          <p:spPr>
            <a:xfrm>
              <a:off x="4078088" y="1528129"/>
              <a:ext cx="3710663" cy="2653167"/>
            </a:xfrm>
            <a:prstGeom prst="roundRect">
              <a:avLst>
                <a:gd name="adj" fmla="val 708"/>
              </a:avLst>
            </a:prstGeom>
            <a:solidFill>
              <a:srgbClr val="4A8BDA">
                <a:alpha val="90000"/>
              </a:srgbClr>
            </a:solidFill>
            <a:ln cap="rnd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CD3B303-6456-4459-B8D1-0EDDFAEA54E6}"/>
                </a:ext>
              </a:extLst>
            </p:cNvPr>
            <p:cNvSpPr/>
            <p:nvPr/>
          </p:nvSpPr>
          <p:spPr>
            <a:xfrm>
              <a:off x="4078088" y="1548373"/>
              <a:ext cx="3710663" cy="301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Все ресурсы во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FreeIPA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endParaRPr>
            </a:p>
            <a:p>
              <a:pPr marL="177800" marR="0" lvl="0" indent="-1778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FreIPA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rPr>
                <a:t> + СУК  = AD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FDF97DE-322C-4E69-81A8-FBDB2E125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856908" y="3477902"/>
            <a:ext cx="1333505" cy="1440185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570B523-9205-4F23-82E3-D40607C7CF4E}"/>
              </a:ext>
            </a:extLst>
          </p:cNvPr>
          <p:cNvSpPr/>
          <p:nvPr/>
        </p:nvSpPr>
        <p:spPr>
          <a:xfrm>
            <a:off x="1083985" y="2340721"/>
            <a:ext cx="2257775" cy="1027262"/>
          </a:xfrm>
          <a:prstGeom prst="roundRect">
            <a:avLst>
              <a:gd name="adj" fmla="val 1636"/>
            </a:avLst>
          </a:prstGeom>
          <a:solidFill>
            <a:srgbClr val="4A8BDA"/>
          </a:solidFill>
          <a:ln cap="rnd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Ввод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Astra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Linux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 доменную структуру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FE6E985-2C56-4268-AEBF-5E61A407F2E7}"/>
              </a:ext>
            </a:extLst>
          </p:cNvPr>
          <p:cNvSpPr/>
          <p:nvPr/>
        </p:nvSpPr>
        <p:spPr>
          <a:xfrm>
            <a:off x="1084169" y="4390893"/>
            <a:ext cx="2259089" cy="1027262"/>
          </a:xfrm>
          <a:prstGeom prst="roundRect">
            <a:avLst>
              <a:gd name="adj" fmla="val 1636"/>
            </a:avLst>
          </a:prstGeom>
          <a:solidFill>
            <a:srgbClr val="A3E7FF">
              <a:alpha val="70000"/>
            </a:srgbClr>
          </a:solidFill>
          <a:ln cap="rnd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Прощай,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361AD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AD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0A8D219-65CD-4448-8605-200E176652C9}"/>
              </a:ext>
            </a:extLst>
          </p:cNvPr>
          <p:cNvCxnSpPr>
            <a:cxnSpLocks/>
            <a:stCxn id="10" idx="3"/>
            <a:endCxn id="20" idx="1"/>
          </p:cNvCxnSpPr>
          <p:nvPr/>
        </p:nvCxnSpPr>
        <p:spPr>
          <a:xfrm flipV="1">
            <a:off x="3343258" y="3860997"/>
            <a:ext cx="726260" cy="1043527"/>
          </a:xfrm>
          <a:prstGeom prst="straightConnector1">
            <a:avLst/>
          </a:prstGeom>
          <a:ln w="25400" cap="rnd">
            <a:solidFill>
              <a:schemeClr val="bg1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https://upload.wikimedia.org/wikipedia/commons/thumb/1/12/Rosgvardia-chevron.svg/621px-Rosgvardia-chevron.svg.png">
            <a:extLst>
              <a:ext uri="{FF2B5EF4-FFF2-40B4-BE49-F238E27FC236}">
                <a16:creationId xmlns:a16="http://schemas.microsoft.com/office/drawing/2014/main" id="{8796C785-7F0C-45EC-9EF1-BA6C859A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9" y="250496"/>
            <a:ext cx="745780" cy="9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AD764E2-988D-4F57-BF37-DF8BF3FA3B33}"/>
              </a:ext>
            </a:extLst>
          </p:cNvPr>
          <p:cNvSpPr txBox="1"/>
          <p:nvPr/>
        </p:nvSpPr>
        <p:spPr>
          <a:xfrm>
            <a:off x="130832" y="1201053"/>
            <a:ext cx="1658535" cy="34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rPr>
              <a:t>РОСГВАРДИЯ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616E2A4-7F57-46EB-99B2-6087069CFD8E}"/>
              </a:ext>
            </a:extLst>
          </p:cNvPr>
          <p:cNvSpPr/>
          <p:nvPr/>
        </p:nvSpPr>
        <p:spPr>
          <a:xfrm>
            <a:off x="1082671" y="3365807"/>
            <a:ext cx="2259089" cy="1027262"/>
          </a:xfrm>
          <a:prstGeom prst="roundRect">
            <a:avLst>
              <a:gd name="adj" fmla="val 1636"/>
            </a:avLst>
          </a:prstGeom>
          <a:solidFill>
            <a:srgbClr val="4A8BDA"/>
          </a:solidFill>
          <a:ln cap="rnd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Развертывание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домена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FreeIPA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6CF4EA8-65A2-47BB-A0C5-9ACE6FFD2D3B}"/>
              </a:ext>
            </a:extLst>
          </p:cNvPr>
          <p:cNvGrpSpPr/>
          <p:nvPr/>
        </p:nvGrpSpPr>
        <p:grpSpPr>
          <a:xfrm>
            <a:off x="4637419" y="3019450"/>
            <a:ext cx="3398365" cy="2331065"/>
            <a:chOff x="6059883" y="3141762"/>
            <a:chExt cx="3600573" cy="2469767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E54DE35-2114-4E83-B9BB-33CF22C1F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465" y="4759845"/>
              <a:ext cx="933991" cy="851684"/>
            </a:xfrm>
            <a:prstGeom prst="rect">
              <a:avLst/>
            </a:prstGeom>
          </p:spPr>
        </p:pic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8C93F3E7-4825-4AE4-B158-272AE8863EC0}"/>
                </a:ext>
              </a:extLst>
            </p:cNvPr>
            <p:cNvCxnSpPr>
              <a:stCxn id="37" idx="0"/>
              <a:endCxn id="48" idx="5"/>
            </p:cNvCxnSpPr>
            <p:nvPr/>
          </p:nvCxnSpPr>
          <p:spPr>
            <a:xfrm flipH="1" flipV="1">
              <a:off x="8193236" y="3941337"/>
              <a:ext cx="1000225" cy="818508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9313F398-BF04-476E-B5C6-5B1BF29836C5}"/>
                </a:ext>
              </a:extLst>
            </p:cNvPr>
            <p:cNvGrpSpPr/>
            <p:nvPr/>
          </p:nvGrpSpPr>
          <p:grpSpPr>
            <a:xfrm>
              <a:off x="7393661" y="3141762"/>
              <a:ext cx="936761" cy="936760"/>
              <a:chOff x="8130671" y="3429794"/>
              <a:chExt cx="1080121" cy="1080120"/>
            </a:xfrm>
          </p:grpSpPr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559CF176-D9C0-4A31-AB01-52958568ED2C}"/>
                  </a:ext>
                </a:extLst>
              </p:cNvPr>
              <p:cNvSpPr/>
              <p:nvPr/>
            </p:nvSpPr>
            <p:spPr>
              <a:xfrm>
                <a:off x="8130671" y="3429794"/>
                <a:ext cx="1080120" cy="1080120"/>
              </a:xfrm>
              <a:prstGeom prst="ellipse">
                <a:avLst/>
              </a:prstGeom>
              <a:solidFill>
                <a:srgbClr val="0079C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E2FEC1-1AB9-4D28-A19D-A767CE5E80C8}"/>
                  </a:ext>
                </a:extLst>
              </p:cNvPr>
              <p:cNvSpPr txBox="1"/>
              <p:nvPr/>
            </p:nvSpPr>
            <p:spPr>
              <a:xfrm>
                <a:off x="8130672" y="3817019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T Astra Sans" panose="020B0603020203020204" pitchFamily="34" charset="-52"/>
                    <a:ea typeface="PT Astra Sans" panose="020B0603020203020204" pitchFamily="34" charset="-52"/>
                    <a:cs typeface="+mn-cs"/>
                  </a:rPr>
                  <a:t>FreeIPA</a:t>
                </a: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A448A64-978B-4E86-B57D-D0A0CD15E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465" y="3184300"/>
              <a:ext cx="933991" cy="851684"/>
            </a:xfrm>
            <a:prstGeom prst="rect">
              <a:avLst/>
            </a:prstGeom>
          </p:spPr>
        </p:pic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4F531786-98B3-4496-9AC6-51015BEFD181}"/>
                </a:ext>
              </a:extLst>
            </p:cNvPr>
            <p:cNvCxnSpPr>
              <a:stCxn id="40" idx="1"/>
              <a:endCxn id="48" idx="6"/>
            </p:cNvCxnSpPr>
            <p:nvPr/>
          </p:nvCxnSpPr>
          <p:spPr>
            <a:xfrm flipH="1">
              <a:off x="8330421" y="3610142"/>
              <a:ext cx="396044" cy="0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92ADA93-8627-4308-B672-1E9BFD454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661" y="4759845"/>
              <a:ext cx="933991" cy="851684"/>
            </a:xfrm>
            <a:prstGeom prst="rect">
              <a:avLst/>
            </a:prstGeom>
          </p:spPr>
        </p:pic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5EE86F6C-C413-4087-BB4C-120A2D6C681E}"/>
                </a:ext>
              </a:extLst>
            </p:cNvPr>
            <p:cNvCxnSpPr>
              <a:stCxn id="42" idx="0"/>
              <a:endCxn id="48" idx="4"/>
            </p:cNvCxnSpPr>
            <p:nvPr/>
          </p:nvCxnSpPr>
          <p:spPr>
            <a:xfrm flipV="1">
              <a:off x="7860657" y="4078522"/>
              <a:ext cx="1384" cy="681323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BD29E91-1435-4C3E-92E7-43629B901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883" y="4751277"/>
              <a:ext cx="933991" cy="85168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FE7CBAF-12B6-4421-8405-BB5AF8ED3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883" y="3180510"/>
              <a:ext cx="933991" cy="851684"/>
            </a:xfrm>
            <a:prstGeom prst="rect">
              <a:avLst/>
            </a:prstGeom>
          </p:spPr>
        </p:pic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F496B2AE-ACFB-4210-80D5-F9BBB475B88C}"/>
                </a:ext>
              </a:extLst>
            </p:cNvPr>
            <p:cNvCxnSpPr>
              <a:stCxn id="45" idx="3"/>
              <a:endCxn id="48" idx="2"/>
            </p:cNvCxnSpPr>
            <p:nvPr/>
          </p:nvCxnSpPr>
          <p:spPr>
            <a:xfrm>
              <a:off x="6993874" y="3606352"/>
              <a:ext cx="399787" cy="3790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577D4250-79FA-4695-BD20-C62E595EF237}"/>
                </a:ext>
              </a:extLst>
            </p:cNvPr>
            <p:cNvCxnSpPr>
              <a:stCxn id="44" idx="0"/>
              <a:endCxn id="48" idx="3"/>
            </p:cNvCxnSpPr>
            <p:nvPr/>
          </p:nvCxnSpPr>
          <p:spPr>
            <a:xfrm flipV="1">
              <a:off x="6526879" y="3941337"/>
              <a:ext cx="1003967" cy="809940"/>
            </a:xfrm>
            <a:prstGeom prst="straightConnector1">
              <a:avLst/>
            </a:prstGeom>
            <a:ln w="31750" cap="rnd">
              <a:solidFill>
                <a:schemeClr val="bg1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88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EFDD5CF-B6C4-45E9-8620-4800F31FF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3075" r="3343" b="9961"/>
          <a:stretch/>
        </p:blipFill>
        <p:spPr>
          <a:xfrm>
            <a:off x="2203" y="1241"/>
            <a:ext cx="12186007" cy="685710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07467F-D75E-4E8D-B78A-122B4C0144C9}"/>
              </a:ext>
            </a:extLst>
          </p:cNvPr>
          <p:cNvSpPr/>
          <p:nvPr/>
        </p:nvSpPr>
        <p:spPr>
          <a:xfrm>
            <a:off x="2203" y="1241"/>
            <a:ext cx="12186007" cy="6857107"/>
          </a:xfrm>
          <a:prstGeom prst="rect">
            <a:avLst/>
          </a:prstGeom>
          <a:solidFill>
            <a:srgbClr val="2973C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ru-RU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A78D1E-9022-4076-BA2C-8C22CD67A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3" y="912"/>
            <a:ext cx="12186005" cy="68571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224E6FE-71B6-4A46-A9C6-5111861EE2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0551"/>
          <a:stretch/>
        </p:blipFill>
        <p:spPr>
          <a:xfrm>
            <a:off x="9965281" y="319322"/>
            <a:ext cx="2222928" cy="26946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88C5C4-CB21-4B82-82F7-67896BB5E3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-1" r="24333" b="19255"/>
          <a:stretch/>
        </p:blipFill>
        <p:spPr>
          <a:xfrm rot="10800000">
            <a:off x="2201" y="1236"/>
            <a:ext cx="2774900" cy="3208765"/>
          </a:xfrm>
          <a:prstGeom prst="rect">
            <a:avLst/>
          </a:prstGeom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4E834C02-F53D-4820-B515-F1C9D72AF079}"/>
              </a:ext>
            </a:extLst>
          </p:cNvPr>
          <p:cNvSpPr/>
          <p:nvPr/>
        </p:nvSpPr>
        <p:spPr>
          <a:xfrm>
            <a:off x="984487" y="367690"/>
            <a:ext cx="7272095" cy="4908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7" tIns="44984" rIns="89967" bIns="44984">
            <a:spAutoFit/>
          </a:bodyPr>
          <a:lstStyle/>
          <a:p>
            <a:pPr defTabSz="914309">
              <a:lnSpc>
                <a:spcPct val="130000"/>
              </a:lnSpc>
            </a:pPr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  <a:ea typeface="PT Astra Sans"/>
              </a:rPr>
              <a:t>ТЕХНОЛОГИЯ МИГРАЦИИ НА </a:t>
            </a:r>
            <a:r>
              <a:rPr lang="en-US" sz="2000" b="1" dirty="0" smtClean="0">
                <a:solidFill>
                  <a:prstClr val="white"/>
                </a:solidFill>
                <a:latin typeface="Arial Black" panose="020B0A04020102020204" pitchFamily="34" charset="0"/>
                <a:ea typeface="PT Astra Sans"/>
              </a:rPr>
              <a:t>ASTRA</a:t>
            </a:r>
            <a:r>
              <a:rPr lang="ru-RU" sz="2000" b="1" dirty="0" smtClean="0">
                <a:solidFill>
                  <a:prstClr val="white"/>
                </a:solidFill>
                <a:latin typeface="Arial Black" panose="020B0A04020102020204" pitchFamily="34" charset="0"/>
                <a:ea typeface="PT Astra Sans"/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  <a:latin typeface="Arial Black" panose="020B0A04020102020204" pitchFamily="34" charset="0"/>
                <a:ea typeface="PT Astra Sans"/>
              </a:rPr>
              <a:t>LINUX</a:t>
            </a:r>
            <a:r>
              <a:rPr lang="en-US" sz="2000" b="1" dirty="0">
                <a:solidFill>
                  <a:prstClr val="white"/>
                </a:solidFill>
                <a:latin typeface="Arial Black" panose="020B0A04020102020204" pitchFamily="34" charset="0"/>
                <a:ea typeface="PT Astra Sans"/>
              </a:rPr>
              <a:t>®</a:t>
            </a: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0BBF6E3-B3FB-4BF6-B5CA-9BC4AD84E597}"/>
              </a:ext>
            </a:extLst>
          </p:cNvPr>
          <p:cNvGrpSpPr/>
          <p:nvPr/>
        </p:nvGrpSpPr>
        <p:grpSpPr>
          <a:xfrm>
            <a:off x="336649" y="1730414"/>
            <a:ext cx="9369567" cy="4277135"/>
            <a:chOff x="334566" y="1729800"/>
            <a:chExt cx="9372956" cy="4278682"/>
          </a:xfrm>
          <a:solidFill>
            <a:srgbClr val="2361AD"/>
          </a:solidFill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E563313-E99F-487B-9A19-6CAD5F5278D7}"/>
                </a:ext>
              </a:extLst>
            </p:cNvPr>
            <p:cNvSpPr/>
            <p:nvPr/>
          </p:nvSpPr>
          <p:spPr>
            <a:xfrm>
              <a:off x="334566" y="5430103"/>
              <a:ext cx="4680520" cy="578379"/>
            </a:xfrm>
            <a:prstGeom prst="roundRect">
              <a:avLst>
                <a:gd name="adj" fmla="val 11354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ОПРЕДЕЛЕНИЕ ОБЪЕМА ИМПОРТОЗАМЕЩЕНИЯ</a:t>
              </a:r>
              <a:endPara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CB48F89D-67C4-45C5-B04D-F5DB1B759B73}"/>
                </a:ext>
              </a:extLst>
            </p:cNvPr>
            <p:cNvSpPr/>
            <p:nvPr/>
          </p:nvSpPr>
          <p:spPr>
            <a:xfrm>
              <a:off x="1273053" y="4690044"/>
              <a:ext cx="4680520" cy="578379"/>
            </a:xfrm>
            <a:prstGeom prst="roundRect">
              <a:avLst>
                <a:gd name="adj" fmla="val 10677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АНАЛИЗ СУЩЕСТВУЮЩЕЙ </a:t>
              </a:r>
              <a:r>
                <a:rPr lang="en-US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IT-</a:t>
              </a:r>
              <a:r>
                <a:rPr lang="ru-RU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ИНФРАСТРУКТУРЫ</a:t>
              </a:r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F121F4EA-FD12-4A1E-98C6-388198136E93}"/>
                </a:ext>
              </a:extLst>
            </p:cNvPr>
            <p:cNvSpPr/>
            <p:nvPr/>
          </p:nvSpPr>
          <p:spPr>
            <a:xfrm>
              <a:off x="2211540" y="3949983"/>
              <a:ext cx="4680520" cy="578379"/>
            </a:xfrm>
            <a:prstGeom prst="roundRect">
              <a:avLst>
                <a:gd name="adj" fmla="val 8860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 smtClean="0">
                  <a:solidFill>
                    <a:prstClr val="white"/>
                  </a:solidFill>
                  <a:latin typeface="Arial" panose="020B0604020202020204" pitchFamily="34" charset="0"/>
                  <a:ea typeface="PT Astra Sans" panose="020B0603020203020204" pitchFamily="34" charset="-52"/>
                  <a:cs typeface="Arial" panose="020B0604020202020204" pitchFamily="34" charset="0"/>
                </a:rPr>
                <a:t>ПИЛОТНЫЙ ПРОЕКТ</a:t>
              </a:r>
              <a:endParaRPr lang="ru-RU" sz="1400" dirty="0">
                <a:solidFill>
                  <a:prstClr val="white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91BAFCD4-8DD7-49DC-ABC0-D034DC8E3EF0}"/>
                </a:ext>
              </a:extLst>
            </p:cNvPr>
            <p:cNvSpPr/>
            <p:nvPr/>
          </p:nvSpPr>
          <p:spPr>
            <a:xfrm>
              <a:off x="3150027" y="3209922"/>
              <a:ext cx="4680520" cy="578379"/>
            </a:xfrm>
            <a:prstGeom prst="roundRect">
              <a:avLst>
                <a:gd name="adj" fmla="val 7043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 smtClean="0">
                  <a:solidFill>
                    <a:prstClr val="white"/>
                  </a:solidFill>
                  <a:latin typeface="Arial" panose="020B0604020202020204" pitchFamily="34" charset="0"/>
                  <a:ea typeface="PT Astra Sans" panose="020B0603020203020204" pitchFamily="34" charset="-52"/>
                  <a:cs typeface="Arial" panose="020B0604020202020204" pitchFamily="34" charset="0"/>
                </a:rPr>
                <a:t>ПОДТВЕРЖДЕНИЕ УСПЕХА ПИЛОТА</a:t>
              </a:r>
              <a:endParaRPr lang="ru-RU" sz="1400" dirty="0">
                <a:solidFill>
                  <a:prstClr val="white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A0ACF890-5779-4568-9E4B-DE1293C2D407}"/>
                </a:ext>
              </a:extLst>
            </p:cNvPr>
            <p:cNvSpPr/>
            <p:nvPr/>
          </p:nvSpPr>
          <p:spPr>
            <a:xfrm>
              <a:off x="4088514" y="2469861"/>
              <a:ext cx="4680520" cy="578379"/>
            </a:xfrm>
            <a:prstGeom prst="roundRect">
              <a:avLst>
                <a:gd name="adj" fmla="val 8860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 smtClean="0">
                  <a:solidFill>
                    <a:prstClr val="white"/>
                  </a:solidFill>
                  <a:latin typeface="Arial" panose="020B0604020202020204" pitchFamily="34" charset="0"/>
                  <a:ea typeface="PT Astra Sans" panose="020B0603020203020204" pitchFamily="34" charset="-52"/>
                  <a:cs typeface="Arial" panose="020B0604020202020204" pitchFamily="34" charset="0"/>
                </a:rPr>
                <a:t>ЗАКУПКА</a:t>
              </a:r>
              <a:endParaRPr lang="ru-RU" sz="1400" dirty="0">
                <a:solidFill>
                  <a:prstClr val="white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CFD07B50-9CC3-4CDC-9CA2-69EF0B2C2153}"/>
                </a:ext>
              </a:extLst>
            </p:cNvPr>
            <p:cNvSpPr/>
            <p:nvPr/>
          </p:nvSpPr>
          <p:spPr>
            <a:xfrm>
              <a:off x="5027002" y="1729800"/>
              <a:ext cx="4680520" cy="578379"/>
            </a:xfrm>
            <a:prstGeom prst="roundRect">
              <a:avLst>
                <a:gd name="adj" fmla="val 8860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>
                  <a:solidFill>
                    <a:prstClr val="white"/>
                  </a:solidFill>
                  <a:latin typeface="Arial" panose="020B0604020202020204" pitchFamily="34" charset="0"/>
                  <a:ea typeface="PT Astra Sans" panose="020B0603020203020204" pitchFamily="34" charset="-52"/>
                  <a:cs typeface="Arial" panose="020B0604020202020204" pitchFamily="34" charset="0"/>
                </a:rPr>
                <a:t>ВНЕДРЕНИЕ</a:t>
              </a:r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131DD22-9627-45B0-B267-5597ED8E2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08813EC-668E-4B08-84CC-3B76DCD63F9B}"/>
              </a:ext>
            </a:extLst>
          </p:cNvPr>
          <p:cNvGrpSpPr/>
          <p:nvPr/>
        </p:nvGrpSpPr>
        <p:grpSpPr>
          <a:xfrm>
            <a:off x="4620535" y="1591830"/>
            <a:ext cx="6729355" cy="5266190"/>
            <a:chOff x="4620001" y="1591165"/>
            <a:chExt cx="6731789" cy="5268095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35D6C8AF-EA4A-47B0-AE8C-6F2057661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0001" y="1591165"/>
              <a:ext cx="6731789" cy="5268095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round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DE18B67-792E-4C1B-806B-C026060CB507}"/>
                </a:ext>
              </a:extLst>
            </p:cNvPr>
            <p:cNvCxnSpPr>
              <a:cxnSpLocks/>
            </p:cNvCxnSpPr>
            <p:nvPr/>
          </p:nvCxnSpPr>
          <p:spPr>
            <a:xfrm>
              <a:off x="5015088" y="5719293"/>
              <a:ext cx="1080118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62310D0D-73E4-4797-B226-9B6A0933D749}"/>
                </a:ext>
              </a:extLst>
            </p:cNvPr>
            <p:cNvCxnSpPr>
              <a:cxnSpLocks/>
            </p:cNvCxnSpPr>
            <p:nvPr/>
          </p:nvCxnSpPr>
          <p:spPr>
            <a:xfrm>
              <a:off x="5953573" y="4965133"/>
              <a:ext cx="1080118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31629815-3A72-4BC5-944F-8F1508DA6FA4}"/>
                </a:ext>
              </a:extLst>
            </p:cNvPr>
            <p:cNvCxnSpPr>
              <a:cxnSpLocks/>
            </p:cNvCxnSpPr>
            <p:nvPr/>
          </p:nvCxnSpPr>
          <p:spPr>
            <a:xfrm>
              <a:off x="6892060" y="4239172"/>
              <a:ext cx="1080118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3F54B68F-4D2A-4766-A58E-43914BDF7267}"/>
                </a:ext>
              </a:extLst>
            </p:cNvPr>
            <p:cNvCxnSpPr>
              <a:cxnSpLocks/>
            </p:cNvCxnSpPr>
            <p:nvPr/>
          </p:nvCxnSpPr>
          <p:spPr>
            <a:xfrm>
              <a:off x="7830547" y="3499111"/>
              <a:ext cx="1080118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43615148-CBEC-4B6D-A586-6600344056CE}"/>
                </a:ext>
              </a:extLst>
            </p:cNvPr>
            <p:cNvCxnSpPr>
              <a:cxnSpLocks/>
            </p:cNvCxnSpPr>
            <p:nvPr/>
          </p:nvCxnSpPr>
          <p:spPr>
            <a:xfrm>
              <a:off x="8769034" y="2759050"/>
              <a:ext cx="1080118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3A7CF2C5-302F-415A-A9F7-6ACF6C4896D0}"/>
                </a:ext>
              </a:extLst>
            </p:cNvPr>
            <p:cNvCxnSpPr>
              <a:cxnSpLocks/>
            </p:cNvCxnSpPr>
            <p:nvPr/>
          </p:nvCxnSpPr>
          <p:spPr>
            <a:xfrm>
              <a:off x="9707522" y="2018989"/>
              <a:ext cx="1080118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29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443972-D5C5-46F0-849C-FE8594644219}"/>
              </a:ext>
            </a:extLst>
          </p:cNvPr>
          <p:cNvSpPr txBox="1"/>
          <p:nvPr/>
        </p:nvSpPr>
        <p:spPr>
          <a:xfrm>
            <a:off x="2206774" y="3249191"/>
            <a:ext cx="7488832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000" spc="130" dirty="0" smtClean="0">
                <a:solidFill>
                  <a:srgbClr val="2973CA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rPr>
              <a:t>ИМПОРТОЗАМЕЩАЙТЕСЬ С КОМФОРТОМ!</a:t>
            </a:r>
            <a:endParaRPr lang="ru-RU" sz="4000" spc="130" dirty="0">
              <a:solidFill>
                <a:srgbClr val="2973CA"/>
              </a:solidFill>
              <a:latin typeface="Arial" panose="020B0604020202020204" pitchFamily="34" charset="0"/>
              <a:ea typeface="PT Astra Sans" panose="020B06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1A3EDC-CE51-4CA0-BD72-347367388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9578" y="1422644"/>
            <a:ext cx="2503224" cy="7804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F7ADEF-C502-415C-BC74-9D335039C7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-1" r="24692" b="40811"/>
          <a:stretch/>
        </p:blipFill>
        <p:spPr>
          <a:xfrm>
            <a:off x="10023436" y="5013970"/>
            <a:ext cx="2166977" cy="18456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A4646F-385F-4DF1-817F-5EFA6FA9F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0000" t="25" r="-749" b="-25"/>
          <a:stretch/>
        </p:blipFill>
        <p:spPr>
          <a:xfrm>
            <a:off x="-2" y="329"/>
            <a:ext cx="1508727" cy="23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"/>
            <a:ext cx="12190413" cy="6857107"/>
          </a:xfrm>
          <a:prstGeom prst="rect">
            <a:avLst/>
          </a:prstGeom>
        </p:spPr>
      </p:pic>
      <p:sp>
        <p:nvSpPr>
          <p:cNvPr id="31" name="CustomShape 2">
            <a:extLst>
              <a:ext uri="{FF2B5EF4-FFF2-40B4-BE49-F238E27FC236}">
                <a16:creationId xmlns:a16="http://schemas.microsoft.com/office/drawing/2014/main" id="{1EE323A3-DB4C-4FC0-B5E8-843D8456EFAE}"/>
              </a:ext>
            </a:extLst>
          </p:cNvPr>
          <p:cNvSpPr/>
          <p:nvPr/>
        </p:nvSpPr>
        <p:spPr>
          <a:xfrm>
            <a:off x="1922" y="-27537"/>
            <a:ext cx="12188491" cy="6878344"/>
          </a:xfrm>
          <a:prstGeom prst="rect">
            <a:avLst/>
          </a:prstGeom>
          <a:gradFill rotWithShape="0">
            <a:gsLst>
              <a:gs pos="0">
                <a:srgbClr val="0079C0">
                  <a:alpha val="68000"/>
                </a:srgbClr>
              </a:gs>
              <a:gs pos="100000">
                <a:srgbClr val="0079C0">
                  <a:alpha val="46274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4"/>
          <p:cNvSpPr/>
          <p:nvPr/>
        </p:nvSpPr>
        <p:spPr>
          <a:xfrm>
            <a:off x="901131" y="312163"/>
            <a:ext cx="6391703" cy="552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88" tIns="44994" rIns="89988" bIns="44994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000" b="1" dirty="0" smtClean="0">
                <a:solidFill>
                  <a:srgbClr val="FFFFFF"/>
                </a:solidFill>
                <a:latin typeface="PT Astra Sans"/>
                <a:ea typeface="PT Astra Sans"/>
              </a:rPr>
              <a:t>ИМПОРТОЗАМЕЩЕНИЕ </a:t>
            </a:r>
            <a:r>
              <a:rPr lang="en-US" sz="3000" b="1" dirty="0" smtClean="0">
                <a:solidFill>
                  <a:srgbClr val="FFFFFF"/>
                </a:solidFill>
                <a:latin typeface="PT Astra Sans"/>
                <a:ea typeface="PT Astra Sans"/>
              </a:rPr>
              <a:t>INVIVO</a:t>
            </a:r>
            <a:endParaRPr lang="ru-RU" sz="3000" dirty="0">
              <a:latin typeface="Arial"/>
            </a:endParaRPr>
          </a:p>
        </p:txBody>
      </p:sp>
      <p:sp>
        <p:nvSpPr>
          <p:cNvPr id="128" name="CustomShape 7"/>
          <p:cNvSpPr/>
          <p:nvPr/>
        </p:nvSpPr>
        <p:spPr>
          <a:xfrm>
            <a:off x="171291" y="5198905"/>
            <a:ext cx="2044533" cy="583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600" spc="-1" dirty="0" smtClean="0">
                <a:solidFill>
                  <a:srgbClr val="FFFFFF"/>
                </a:solidFill>
                <a:latin typeface="PT Astra Sans"/>
                <a:ea typeface="PT Astra Sans"/>
              </a:rPr>
              <a:t>ОСОЗНАНИЕ НЕИЗБЕЖНОСТИ</a:t>
            </a:r>
            <a:endParaRPr lang="ru-RU" sz="1600" spc="-1" dirty="0">
              <a:latin typeface="Arial"/>
            </a:endParaRPr>
          </a:p>
        </p:txBody>
      </p:sp>
      <p:sp>
        <p:nvSpPr>
          <p:cNvPr id="133" name="CustomShape 12"/>
          <p:cNvSpPr/>
          <p:nvPr/>
        </p:nvSpPr>
        <p:spPr>
          <a:xfrm>
            <a:off x="1173927" y="1610595"/>
            <a:ext cx="4181261" cy="4401410"/>
          </a:xfrm>
          <a:custGeom>
            <a:avLst/>
            <a:gdLst>
              <a:gd name="connsiteX0" fmla="*/ 0 w 4041699"/>
              <a:gd name="connsiteY0" fmla="*/ 4365171 h 4365171"/>
              <a:gd name="connsiteX1" fmla="*/ 3204482 w 4041699"/>
              <a:gd name="connsiteY1" fmla="*/ 2588078 h 4365171"/>
              <a:gd name="connsiteX2" fmla="*/ 4039961 w 4041699"/>
              <a:gd name="connsiteY2" fmla="*/ 0 h 4365171"/>
              <a:gd name="connsiteX0" fmla="*/ 0 w 4041965"/>
              <a:gd name="connsiteY0" fmla="*/ 4365171 h 4365171"/>
              <a:gd name="connsiteX1" fmla="*/ 3204482 w 4041965"/>
              <a:gd name="connsiteY1" fmla="*/ 2588078 h 4365171"/>
              <a:gd name="connsiteX2" fmla="*/ 4039961 w 4041965"/>
              <a:gd name="connsiteY2" fmla="*/ 0 h 4365171"/>
              <a:gd name="connsiteX0" fmla="*/ 0 w 4252788"/>
              <a:gd name="connsiteY0" fmla="*/ 4385661 h 4385661"/>
              <a:gd name="connsiteX1" fmla="*/ 3204482 w 4252788"/>
              <a:gd name="connsiteY1" fmla="*/ 2608568 h 4385661"/>
              <a:gd name="connsiteX2" fmla="*/ 4252656 w 4252788"/>
              <a:gd name="connsiteY2" fmla="*/ 0 h 4385661"/>
              <a:gd name="connsiteX0" fmla="*/ 0 w 4252656"/>
              <a:gd name="connsiteY0" fmla="*/ 4385661 h 4385661"/>
              <a:gd name="connsiteX1" fmla="*/ 3204482 w 4252656"/>
              <a:gd name="connsiteY1" fmla="*/ 2608568 h 4385661"/>
              <a:gd name="connsiteX2" fmla="*/ 4252656 w 4252656"/>
              <a:gd name="connsiteY2" fmla="*/ 0 h 4385661"/>
              <a:gd name="connsiteX0" fmla="*/ 0 w 4252656"/>
              <a:gd name="connsiteY0" fmla="*/ 4385661 h 4385661"/>
              <a:gd name="connsiteX1" fmla="*/ 3204482 w 4252656"/>
              <a:gd name="connsiteY1" fmla="*/ 2608568 h 4385661"/>
              <a:gd name="connsiteX2" fmla="*/ 4252656 w 4252656"/>
              <a:gd name="connsiteY2" fmla="*/ 0 h 4385661"/>
              <a:gd name="connsiteX0" fmla="*/ 0 w 4252656"/>
              <a:gd name="connsiteY0" fmla="*/ 4385661 h 4385661"/>
              <a:gd name="connsiteX1" fmla="*/ 3204482 w 4252656"/>
              <a:gd name="connsiteY1" fmla="*/ 2608568 h 4385661"/>
              <a:gd name="connsiteX2" fmla="*/ 4252656 w 4252656"/>
              <a:gd name="connsiteY2" fmla="*/ 0 h 4385661"/>
              <a:gd name="connsiteX0" fmla="*/ 0 w 4252656"/>
              <a:gd name="connsiteY0" fmla="*/ 4385661 h 4385661"/>
              <a:gd name="connsiteX1" fmla="*/ 3204482 w 4252656"/>
              <a:gd name="connsiteY1" fmla="*/ 2608568 h 4385661"/>
              <a:gd name="connsiteX2" fmla="*/ 4252656 w 4252656"/>
              <a:gd name="connsiteY2" fmla="*/ 0 h 4385661"/>
              <a:gd name="connsiteX0" fmla="*/ 0 w 4252656"/>
              <a:gd name="connsiteY0" fmla="*/ 4385661 h 4385661"/>
              <a:gd name="connsiteX1" fmla="*/ 3204482 w 4252656"/>
              <a:gd name="connsiteY1" fmla="*/ 2608568 h 4385661"/>
              <a:gd name="connsiteX2" fmla="*/ 4252656 w 4252656"/>
              <a:gd name="connsiteY2" fmla="*/ 0 h 4385661"/>
              <a:gd name="connsiteX0" fmla="*/ 0 w 4252656"/>
              <a:gd name="connsiteY0" fmla="*/ 4385661 h 4385661"/>
              <a:gd name="connsiteX1" fmla="*/ 3204482 w 4252656"/>
              <a:gd name="connsiteY1" fmla="*/ 2608568 h 4385661"/>
              <a:gd name="connsiteX2" fmla="*/ 4252656 w 4252656"/>
              <a:gd name="connsiteY2" fmla="*/ 0 h 4385661"/>
              <a:gd name="connsiteX0" fmla="*/ 0 w 4256312"/>
              <a:gd name="connsiteY0" fmla="*/ 4385661 h 4385661"/>
              <a:gd name="connsiteX1" fmla="*/ 3204482 w 4256312"/>
              <a:gd name="connsiteY1" fmla="*/ 2608568 h 4385661"/>
              <a:gd name="connsiteX2" fmla="*/ 4252656 w 4256312"/>
              <a:gd name="connsiteY2" fmla="*/ 0 h 4385661"/>
              <a:gd name="connsiteX0" fmla="*/ 0 w 4252656"/>
              <a:gd name="connsiteY0" fmla="*/ 4385661 h 4385661"/>
              <a:gd name="connsiteX1" fmla="*/ 4252656 w 4252656"/>
              <a:gd name="connsiteY1" fmla="*/ 0 h 4385661"/>
              <a:gd name="connsiteX0" fmla="*/ 0 w 4252656"/>
              <a:gd name="connsiteY0" fmla="*/ 4385661 h 4385661"/>
              <a:gd name="connsiteX1" fmla="*/ 4252656 w 4252656"/>
              <a:gd name="connsiteY1" fmla="*/ 0 h 4385661"/>
              <a:gd name="connsiteX0" fmla="*/ 0 w 4252656"/>
              <a:gd name="connsiteY0" fmla="*/ 4385661 h 4385661"/>
              <a:gd name="connsiteX1" fmla="*/ 4252656 w 4252656"/>
              <a:gd name="connsiteY1" fmla="*/ 0 h 4385661"/>
              <a:gd name="connsiteX0" fmla="*/ 0 w 4204628"/>
              <a:gd name="connsiteY0" fmla="*/ 4406152 h 4406152"/>
              <a:gd name="connsiteX1" fmla="*/ 4204628 w 4204628"/>
              <a:gd name="connsiteY1" fmla="*/ 0 h 4406152"/>
              <a:gd name="connsiteX0" fmla="*/ 0 w 4204628"/>
              <a:gd name="connsiteY0" fmla="*/ 4406152 h 4406152"/>
              <a:gd name="connsiteX1" fmla="*/ 4204628 w 4204628"/>
              <a:gd name="connsiteY1" fmla="*/ 0 h 4406152"/>
              <a:gd name="connsiteX0" fmla="*/ 0 w 4204628"/>
              <a:gd name="connsiteY0" fmla="*/ 4406152 h 4406152"/>
              <a:gd name="connsiteX1" fmla="*/ 4204628 w 4204628"/>
              <a:gd name="connsiteY1" fmla="*/ 0 h 4406152"/>
              <a:gd name="connsiteX0" fmla="*/ 0 w 4204628"/>
              <a:gd name="connsiteY0" fmla="*/ 4406152 h 4406152"/>
              <a:gd name="connsiteX1" fmla="*/ 4204628 w 4204628"/>
              <a:gd name="connsiteY1" fmla="*/ 0 h 4406152"/>
              <a:gd name="connsiteX0" fmla="*/ 0 w 4204628"/>
              <a:gd name="connsiteY0" fmla="*/ 4406152 h 4406152"/>
              <a:gd name="connsiteX1" fmla="*/ 4204628 w 4204628"/>
              <a:gd name="connsiteY1" fmla="*/ 0 h 4406152"/>
              <a:gd name="connsiteX0" fmla="*/ 0 w 4204628"/>
              <a:gd name="connsiteY0" fmla="*/ 4406152 h 4406152"/>
              <a:gd name="connsiteX1" fmla="*/ 4204628 w 4204628"/>
              <a:gd name="connsiteY1" fmla="*/ 0 h 4406152"/>
              <a:gd name="connsiteX0" fmla="*/ 0 w 4204628"/>
              <a:gd name="connsiteY0" fmla="*/ 4406152 h 4406152"/>
              <a:gd name="connsiteX1" fmla="*/ 4204628 w 4204628"/>
              <a:gd name="connsiteY1" fmla="*/ 0 h 4406152"/>
              <a:gd name="connsiteX0" fmla="*/ 0 w 4204628"/>
              <a:gd name="connsiteY0" fmla="*/ 4406152 h 4406152"/>
              <a:gd name="connsiteX1" fmla="*/ 4204628 w 4204628"/>
              <a:gd name="connsiteY1" fmla="*/ 0 h 440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4628" h="4406152">
                <a:moveTo>
                  <a:pt x="0" y="4406152"/>
                </a:moveTo>
                <a:cubicBezTo>
                  <a:pt x="374662" y="4310336"/>
                  <a:pt x="4008356" y="3476839"/>
                  <a:pt x="4204628" y="0"/>
                </a:cubicBezTo>
              </a:path>
            </a:pathLst>
          </a:custGeom>
          <a:noFill/>
          <a:ln w="57150" cap="rnd" cmpd="sng">
            <a:solidFill>
              <a:schemeClr val="bg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134" name="CustomShape 13"/>
          <p:cNvSpPr/>
          <p:nvPr/>
        </p:nvSpPr>
        <p:spPr>
          <a:xfrm>
            <a:off x="1022387" y="5835301"/>
            <a:ext cx="330797" cy="330797"/>
          </a:xfrm>
          <a:prstGeom prst="ellipse">
            <a:avLst/>
          </a:prstGeom>
          <a:solidFill>
            <a:srgbClr val="00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14"/>
          <p:cNvSpPr/>
          <p:nvPr/>
        </p:nvSpPr>
        <p:spPr>
          <a:xfrm>
            <a:off x="2667732" y="5208950"/>
            <a:ext cx="330797" cy="330797"/>
          </a:xfrm>
          <a:prstGeom prst="ellipse">
            <a:avLst/>
          </a:prstGeom>
          <a:solidFill>
            <a:srgbClr val="00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16"/>
          <p:cNvSpPr/>
          <p:nvPr/>
        </p:nvSpPr>
        <p:spPr>
          <a:xfrm>
            <a:off x="4313438" y="3891522"/>
            <a:ext cx="330797" cy="330797"/>
          </a:xfrm>
          <a:prstGeom prst="ellipse">
            <a:avLst/>
          </a:prstGeom>
          <a:solidFill>
            <a:srgbClr val="00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16">
            <a:extLst>
              <a:ext uri="{FF2B5EF4-FFF2-40B4-BE49-F238E27FC236}">
                <a16:creationId xmlns:a16="http://schemas.microsoft.com/office/drawing/2014/main" id="{EFCB6D2A-E8A6-4021-964B-A22BB66D48A5}"/>
              </a:ext>
            </a:extLst>
          </p:cNvPr>
          <p:cNvSpPr/>
          <p:nvPr/>
        </p:nvSpPr>
        <p:spPr>
          <a:xfrm>
            <a:off x="4402693" y="3980777"/>
            <a:ext cx="152286" cy="152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CustomShape 16">
            <a:extLst>
              <a:ext uri="{FF2B5EF4-FFF2-40B4-BE49-F238E27FC236}">
                <a16:creationId xmlns:a16="http://schemas.microsoft.com/office/drawing/2014/main" id="{6B4843EF-48C7-45C7-B8EE-A834621DFD7F}"/>
              </a:ext>
            </a:extLst>
          </p:cNvPr>
          <p:cNvSpPr/>
          <p:nvPr/>
        </p:nvSpPr>
        <p:spPr>
          <a:xfrm>
            <a:off x="2762400" y="5296868"/>
            <a:ext cx="152286" cy="152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CustomShape 16">
            <a:extLst>
              <a:ext uri="{FF2B5EF4-FFF2-40B4-BE49-F238E27FC236}">
                <a16:creationId xmlns:a16="http://schemas.microsoft.com/office/drawing/2014/main" id="{324D11DA-4C55-447A-93BB-F3C684325934}"/>
              </a:ext>
            </a:extLst>
          </p:cNvPr>
          <p:cNvSpPr/>
          <p:nvPr/>
        </p:nvSpPr>
        <p:spPr>
          <a:xfrm>
            <a:off x="1111642" y="5920222"/>
            <a:ext cx="152286" cy="152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CustomShape 7"/>
          <p:cNvSpPr/>
          <p:nvPr/>
        </p:nvSpPr>
        <p:spPr>
          <a:xfrm>
            <a:off x="883234" y="4555008"/>
            <a:ext cx="2995479" cy="583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600" spc="-1" dirty="0" smtClean="0">
                <a:solidFill>
                  <a:srgbClr val="FFFFFF"/>
                </a:solidFill>
                <a:latin typeface="PT Astra Sans"/>
                <a:ea typeface="PT Astra Sans"/>
              </a:rPr>
              <a:t>АНАЛИЗ ТЕКУЩЕЙ СИТУАЦИИ</a:t>
            </a:r>
            <a:endParaRPr lang="ru-RU" sz="1600" spc="-1" dirty="0">
              <a:latin typeface="Arial"/>
            </a:endParaRPr>
          </a:p>
        </p:txBody>
      </p:sp>
      <p:sp>
        <p:nvSpPr>
          <p:cNvPr id="29" name="CustomShape 7"/>
          <p:cNvSpPr/>
          <p:nvPr/>
        </p:nvSpPr>
        <p:spPr>
          <a:xfrm>
            <a:off x="1930980" y="3735846"/>
            <a:ext cx="2574528" cy="583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600" spc="-1" dirty="0" smtClean="0">
                <a:solidFill>
                  <a:srgbClr val="FFFFFF"/>
                </a:solidFill>
                <a:latin typeface="PT Astra Sans"/>
                <a:ea typeface="PT Astra Sans"/>
              </a:rPr>
              <a:t>ТЕСТИРОВАНИЕ ВАРИАНТОВ</a:t>
            </a:r>
            <a:endParaRPr lang="ru-RU" sz="1600" spc="-1" dirty="0"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823126" y="2975131"/>
            <a:ext cx="330797" cy="330797"/>
            <a:chOff x="4958738" y="1958693"/>
            <a:chExt cx="330797" cy="330797"/>
          </a:xfrm>
        </p:grpSpPr>
        <p:sp>
          <p:nvSpPr>
            <p:cNvPr id="32" name="CustomShape 16"/>
            <p:cNvSpPr/>
            <p:nvPr/>
          </p:nvSpPr>
          <p:spPr>
            <a:xfrm>
              <a:off x="4958738" y="1958693"/>
              <a:ext cx="330797" cy="330797"/>
            </a:xfrm>
            <a:prstGeom prst="ellipse">
              <a:avLst/>
            </a:prstGeom>
            <a:solidFill>
              <a:srgbClr val="00A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" name="CustomShape 16">
              <a:extLst>
                <a:ext uri="{FF2B5EF4-FFF2-40B4-BE49-F238E27FC236}">
                  <a16:creationId xmlns:a16="http://schemas.microsoft.com/office/drawing/2014/main" id="{EFCB6D2A-E8A6-4021-964B-A22BB66D48A5}"/>
                </a:ext>
              </a:extLst>
            </p:cNvPr>
            <p:cNvSpPr/>
            <p:nvPr/>
          </p:nvSpPr>
          <p:spPr>
            <a:xfrm>
              <a:off x="5047993" y="2047948"/>
              <a:ext cx="152286" cy="1522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4" name="CustomShape 7"/>
          <p:cNvSpPr/>
          <p:nvPr/>
        </p:nvSpPr>
        <p:spPr>
          <a:xfrm>
            <a:off x="3291171" y="1630847"/>
            <a:ext cx="2044533" cy="337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600" spc="-1" dirty="0" smtClean="0">
                <a:solidFill>
                  <a:srgbClr val="FFFFFF"/>
                </a:solidFill>
                <a:latin typeface="PT Astra Sans"/>
                <a:ea typeface="PT Astra Sans"/>
              </a:rPr>
              <a:t>ПОКУПКА</a:t>
            </a:r>
            <a:endParaRPr lang="ru-RU" sz="1600" spc="-1" dirty="0">
              <a:latin typeface="Arial"/>
            </a:endParaRPr>
          </a:p>
        </p:txBody>
      </p:sp>
      <p:sp>
        <p:nvSpPr>
          <p:cNvPr id="35" name="Прямоугольник: скругленные углы 3">
            <a:extLst>
              <a:ext uri="{FF2B5EF4-FFF2-40B4-BE49-F238E27FC236}">
                <a16:creationId xmlns:a16="http://schemas.microsoft.com/office/drawing/2014/main" id="{EE563313-E99F-487B-9A19-6CAD5F5278D7}"/>
              </a:ext>
            </a:extLst>
          </p:cNvPr>
          <p:cNvSpPr/>
          <p:nvPr/>
        </p:nvSpPr>
        <p:spPr>
          <a:xfrm>
            <a:off x="4308181" y="5707880"/>
            <a:ext cx="4678828" cy="578170"/>
          </a:xfrm>
          <a:prstGeom prst="roundRect">
            <a:avLst>
              <a:gd name="adj" fmla="val 11354"/>
            </a:avLst>
          </a:prstGeom>
          <a:solidFill>
            <a:srgbClr val="2361AD"/>
          </a:solidFill>
          <a:ln w="254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ОБЪЕМА ИМПОРТОЗАМЕЩЕНИЯ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: скругленные углы 41">
            <a:extLst>
              <a:ext uri="{FF2B5EF4-FFF2-40B4-BE49-F238E27FC236}">
                <a16:creationId xmlns:a16="http://schemas.microsoft.com/office/drawing/2014/main" id="{CB48F89D-67C4-45C5-B04D-F5DB1B759B73}"/>
              </a:ext>
            </a:extLst>
          </p:cNvPr>
          <p:cNvSpPr/>
          <p:nvPr/>
        </p:nvSpPr>
        <p:spPr>
          <a:xfrm>
            <a:off x="5003913" y="4601262"/>
            <a:ext cx="4678828" cy="578170"/>
          </a:xfrm>
          <a:prstGeom prst="roundRect">
            <a:avLst>
              <a:gd name="adj" fmla="val 10677"/>
            </a:avLst>
          </a:prstGeom>
          <a:solidFill>
            <a:srgbClr val="2361AD"/>
          </a:solidFill>
          <a:ln w="254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СУЩЕСТВУЮЩЕЙ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A9DB63-E89C-43A4-BCCA-FE3E12414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sp>
        <p:nvSpPr>
          <p:cNvPr id="41" name="CustomShape 7"/>
          <p:cNvSpPr/>
          <p:nvPr/>
        </p:nvSpPr>
        <p:spPr>
          <a:xfrm>
            <a:off x="2733965" y="2901935"/>
            <a:ext cx="2044533" cy="583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4994" rIns="89988" bIns="44994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600" spc="-1" dirty="0" smtClean="0">
                <a:solidFill>
                  <a:srgbClr val="FFFFFF"/>
                </a:solidFill>
                <a:latin typeface="PT Astra Sans"/>
                <a:ea typeface="PT Astra Sans"/>
              </a:rPr>
              <a:t>ПРИНЯТИЕ РЕШЕНИЯ</a:t>
            </a:r>
            <a:endParaRPr lang="ru-RU" sz="1600" spc="-1" dirty="0">
              <a:latin typeface="Arial"/>
            </a:endParaRPr>
          </a:p>
        </p:txBody>
      </p:sp>
      <p:sp>
        <p:nvSpPr>
          <p:cNvPr id="42" name="Прямоугольник: скругленные углы 42">
            <a:extLst>
              <a:ext uri="{FF2B5EF4-FFF2-40B4-BE49-F238E27FC236}">
                <a16:creationId xmlns:a16="http://schemas.microsoft.com/office/drawing/2014/main" id="{F121F4EA-FD12-4A1E-98C6-388198136E93}"/>
              </a:ext>
            </a:extLst>
          </p:cNvPr>
          <p:cNvSpPr/>
          <p:nvPr/>
        </p:nvSpPr>
        <p:spPr>
          <a:xfrm>
            <a:off x="5740711" y="3494642"/>
            <a:ext cx="4678828" cy="578170"/>
          </a:xfrm>
          <a:prstGeom prst="roundRect">
            <a:avLst>
              <a:gd name="adj" fmla="val 8860"/>
            </a:avLst>
          </a:prstGeom>
          <a:solidFill>
            <a:srgbClr val="2361AD"/>
          </a:solidFill>
          <a:ln w="254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rPr>
              <a:t>ПИЛОТНЫЙ ПРОЕКТ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ea typeface="PT Astra Sans" panose="020B06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3" name="Прямоугольник: скругленные углы 44">
            <a:extLst>
              <a:ext uri="{FF2B5EF4-FFF2-40B4-BE49-F238E27FC236}">
                <a16:creationId xmlns:a16="http://schemas.microsoft.com/office/drawing/2014/main" id="{A0ACF890-5779-4568-9E4B-DE1293C2D407}"/>
              </a:ext>
            </a:extLst>
          </p:cNvPr>
          <p:cNvSpPr/>
          <p:nvPr/>
        </p:nvSpPr>
        <p:spPr>
          <a:xfrm>
            <a:off x="6472943" y="2388022"/>
            <a:ext cx="4678828" cy="578170"/>
          </a:xfrm>
          <a:prstGeom prst="roundRect">
            <a:avLst>
              <a:gd name="adj" fmla="val 8860"/>
            </a:avLst>
          </a:prstGeom>
          <a:solidFill>
            <a:srgbClr val="2361AD"/>
          </a:solidFill>
          <a:ln w="254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rPr>
              <a:t>ЗАКУПКА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ea typeface="PT Astra Sans" panose="020B06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5">
            <a:extLst>
              <a:ext uri="{FF2B5EF4-FFF2-40B4-BE49-F238E27FC236}">
                <a16:creationId xmlns:a16="http://schemas.microsoft.com/office/drawing/2014/main" id="{CFD07B50-9CC3-4CDC-9CA2-69EF0B2C2153}"/>
              </a:ext>
            </a:extLst>
          </p:cNvPr>
          <p:cNvSpPr/>
          <p:nvPr/>
        </p:nvSpPr>
        <p:spPr>
          <a:xfrm>
            <a:off x="7177018" y="1281402"/>
            <a:ext cx="4678828" cy="578170"/>
          </a:xfrm>
          <a:prstGeom prst="roundRect">
            <a:avLst>
              <a:gd name="adj" fmla="val 8860"/>
            </a:avLst>
          </a:prstGeom>
          <a:solidFill>
            <a:srgbClr val="2361AD"/>
          </a:solidFill>
          <a:ln w="254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rPr>
              <a:t>ВНЕДРЕНИЕ</a:t>
            </a:r>
          </a:p>
        </p:txBody>
      </p:sp>
    </p:spTree>
    <p:extLst>
      <p:ext uri="{BB962C8B-B14F-4D97-AF65-F5344CB8AC3E}">
        <p14:creationId xmlns:p14="http://schemas.microsoft.com/office/powerpoint/2010/main" val="15099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9"/>
          <a:stretch/>
        </p:blipFill>
        <p:spPr>
          <a:xfrm>
            <a:off x="3306166" y="10466"/>
            <a:ext cx="8909720" cy="683895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79AE7C3-98A6-4A8A-BDF7-1FB5F431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25474" y="-14558"/>
            <a:ext cx="12196410" cy="685710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B12FFB8-6173-47F8-BF6F-FEFF4B8764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" r="24692" b="40811"/>
          <a:stretch/>
        </p:blipFill>
        <p:spPr>
          <a:xfrm>
            <a:off x="11120716" y="5949162"/>
            <a:ext cx="1075695" cy="9091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CA9DB63-E89C-43A4-BCCA-FE3E12414D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sp>
        <p:nvSpPr>
          <p:cNvPr id="46" name="CustomShape 5">
            <a:extLst>
              <a:ext uri="{FF2B5EF4-FFF2-40B4-BE49-F238E27FC236}">
                <a16:creationId xmlns:a16="http://schemas.microsoft.com/office/drawing/2014/main" id="{A044157A-09E5-42DB-B212-9D4A66C61B9A}"/>
              </a:ext>
            </a:extLst>
          </p:cNvPr>
          <p:cNvSpPr/>
          <p:nvPr/>
        </p:nvSpPr>
        <p:spPr>
          <a:xfrm>
            <a:off x="190550" y="2277666"/>
            <a:ext cx="8407107" cy="458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7" tIns="44984" rIns="89967" bIns="44984">
            <a:spAutoFit/>
          </a:bodyPr>
          <a:lstStyle/>
          <a:p>
            <a:pPr lvl="0" defTabSz="1218804">
              <a:lnSpc>
                <a:spcPct val="130000"/>
              </a:lnSpc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PT Astra Sans"/>
              </a:rPr>
              <a:t>НО ЧТО-ТО ПОШЛО НЕ ТАК…</a:t>
            </a:r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263740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098393-D7F0-4063-BA44-D99CCE06E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7" r="36923"/>
          <a:stretch/>
        </p:blipFill>
        <p:spPr>
          <a:xfrm>
            <a:off x="4355461" y="1241"/>
            <a:ext cx="7840951" cy="6857107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838C053-D606-406F-919C-B4675B6B3705}"/>
              </a:ext>
            </a:extLst>
          </p:cNvPr>
          <p:cNvSpPr/>
          <p:nvPr/>
        </p:nvSpPr>
        <p:spPr>
          <a:xfrm>
            <a:off x="2204" y="1406"/>
            <a:ext cx="12186005" cy="68569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ru-RU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79AE7C3-98A6-4A8A-BDF7-1FB5F431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3063" y="2481"/>
            <a:ext cx="12196410" cy="685710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B12FFB8-6173-47F8-BF6F-FEFF4B876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-1" r="24692" b="40811"/>
          <a:stretch/>
        </p:blipFill>
        <p:spPr>
          <a:xfrm>
            <a:off x="11120716" y="5949162"/>
            <a:ext cx="1075695" cy="9091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CA9DB63-E89C-43A4-BCCA-FE3E12414D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sp>
        <p:nvSpPr>
          <p:cNvPr id="46" name="CustomShape 5">
            <a:extLst>
              <a:ext uri="{FF2B5EF4-FFF2-40B4-BE49-F238E27FC236}">
                <a16:creationId xmlns:a16="http://schemas.microsoft.com/office/drawing/2014/main" id="{A044157A-09E5-42DB-B212-9D4A66C61B9A}"/>
              </a:ext>
            </a:extLst>
          </p:cNvPr>
          <p:cNvSpPr/>
          <p:nvPr/>
        </p:nvSpPr>
        <p:spPr>
          <a:xfrm>
            <a:off x="911224" y="388484"/>
            <a:ext cx="8407107" cy="490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7" tIns="44984" rIns="89967" bIns="44984">
            <a:spAutoFit/>
          </a:bodyPr>
          <a:lstStyle/>
          <a:p>
            <a:pPr lvl="0" defTabSz="1218804">
              <a:lnSpc>
                <a:spcPct val="130000"/>
              </a:lnSpc>
              <a:defRPr/>
            </a:pPr>
            <a:r>
              <a:rPr lang="ru-RU" sz="2000" b="1" dirty="0">
                <a:solidFill>
                  <a:srgbClr val="2973CA"/>
                </a:solidFill>
                <a:latin typeface="Arial Black" panose="020B0A04020102020204" pitchFamily="34" charset="0"/>
                <a:ea typeface="PT Astra Sans"/>
              </a:rPr>
              <a:t>АНАЛИЗ СУЩЕСТВУЮЩЕЙ </a:t>
            </a:r>
            <a:r>
              <a:rPr lang="en-US" sz="2000" b="1" dirty="0">
                <a:solidFill>
                  <a:srgbClr val="2973CA"/>
                </a:solidFill>
                <a:latin typeface="Arial Black" panose="020B0A04020102020204" pitchFamily="34" charset="0"/>
                <a:ea typeface="PT Astra Sans"/>
              </a:rPr>
              <a:t>IT-</a:t>
            </a:r>
            <a:r>
              <a:rPr lang="ru-RU" sz="2000" b="1" dirty="0">
                <a:solidFill>
                  <a:srgbClr val="2973CA"/>
                </a:solidFill>
                <a:latin typeface="Arial Black" panose="020B0A04020102020204" pitchFamily="34" charset="0"/>
                <a:ea typeface="PT Astra Sans"/>
              </a:rPr>
              <a:t>ИНФРАСТРУКТУРЫ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10630" y="1995179"/>
            <a:ext cx="5961600" cy="936000"/>
            <a:chOff x="766614" y="2017140"/>
            <a:chExt cx="8424936" cy="651271"/>
          </a:xfrm>
        </p:grpSpPr>
        <p:sp>
          <p:nvSpPr>
            <p:cNvPr id="50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17140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51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Решили обойтись без помощи интеграторов и </a:t>
              </a:r>
              <a:r>
                <a:rPr lang="ru-RU" sz="1867" spc="-1" dirty="0" err="1">
                  <a:solidFill>
                    <a:srgbClr val="0079C2"/>
                  </a:solidFill>
                  <a:latin typeface="PT Astra Sans"/>
                  <a:ea typeface="DejaVu Sans"/>
                </a:rPr>
                <a:t>вендоров</a:t>
              </a: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910630" y="3163465"/>
            <a:ext cx="5961600" cy="936000"/>
            <a:chOff x="766614" y="2067372"/>
            <a:chExt cx="8424936" cy="651271"/>
          </a:xfrm>
        </p:grpSpPr>
        <p:sp>
          <p:nvSpPr>
            <p:cNvPr id="67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68" name="CustomShape 15"/>
            <p:cNvSpPr/>
            <p:nvPr/>
          </p:nvSpPr>
          <p:spPr>
            <a:xfrm>
              <a:off x="766614" y="2166717"/>
              <a:ext cx="842493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 smtClean="0">
                  <a:solidFill>
                    <a:srgbClr val="0079C2"/>
                  </a:solidFill>
                  <a:latin typeface="PT Astra Sans"/>
                  <a:ea typeface="DejaVu Sans"/>
                </a:rPr>
                <a:t>Не определили функциональные группы</a:t>
              </a: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910630" y="4331751"/>
            <a:ext cx="5961600" cy="936000"/>
            <a:chOff x="766614" y="2067372"/>
            <a:chExt cx="8424936" cy="651271"/>
          </a:xfrm>
        </p:grpSpPr>
        <p:sp>
          <p:nvSpPr>
            <p:cNvPr id="70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71" name="CustomShape 15"/>
            <p:cNvSpPr/>
            <p:nvPr/>
          </p:nvSpPr>
          <p:spPr>
            <a:xfrm>
              <a:off x="766614" y="2166717"/>
              <a:ext cx="842493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Не проверили реально используемое на местах ПО</a:t>
              </a: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910630" y="5500037"/>
            <a:ext cx="5961600" cy="936000"/>
            <a:chOff x="766614" y="2067372"/>
            <a:chExt cx="8424936" cy="651271"/>
          </a:xfrm>
        </p:grpSpPr>
        <p:sp>
          <p:nvSpPr>
            <p:cNvPr id="73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74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Не </a:t>
              </a:r>
              <a:r>
                <a:rPr lang="ru-RU" sz="1867" spc="-1" dirty="0" smtClean="0">
                  <a:solidFill>
                    <a:srgbClr val="0079C2"/>
                  </a:solidFill>
                  <a:latin typeface="PT Astra Sans"/>
                  <a:ea typeface="DejaVu Sans"/>
                </a:rPr>
                <a:t>продумали инфраструктурные задачи</a:t>
              </a: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8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5"/>
          <a:stretch/>
        </p:blipFill>
        <p:spPr>
          <a:xfrm>
            <a:off x="970825" y="0"/>
            <a:ext cx="11245061" cy="6943054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838C053-D606-406F-919C-B4675B6B3705}"/>
              </a:ext>
            </a:extLst>
          </p:cNvPr>
          <p:cNvSpPr/>
          <p:nvPr/>
        </p:nvSpPr>
        <p:spPr>
          <a:xfrm>
            <a:off x="38300" y="-2526"/>
            <a:ext cx="12186005" cy="68569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ru-RU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79AE7C3-98A6-4A8A-BDF7-1FB5F431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10630" y="-14374"/>
            <a:ext cx="12196410" cy="685710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B12FFB8-6173-47F8-BF6F-FEFF4B876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-1" r="24692" b="40811"/>
          <a:stretch/>
        </p:blipFill>
        <p:spPr>
          <a:xfrm>
            <a:off x="11120716" y="5949162"/>
            <a:ext cx="1075695" cy="9091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CA9DB63-E89C-43A4-BCCA-FE3E12414D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sp>
        <p:nvSpPr>
          <p:cNvPr id="46" name="CustomShape 5">
            <a:extLst>
              <a:ext uri="{FF2B5EF4-FFF2-40B4-BE49-F238E27FC236}">
                <a16:creationId xmlns:a16="http://schemas.microsoft.com/office/drawing/2014/main" id="{A044157A-09E5-42DB-B212-9D4A66C61B9A}"/>
              </a:ext>
            </a:extLst>
          </p:cNvPr>
          <p:cNvSpPr/>
          <p:nvPr/>
        </p:nvSpPr>
        <p:spPr>
          <a:xfrm>
            <a:off x="911224" y="388484"/>
            <a:ext cx="8407107" cy="458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7" tIns="44984" rIns="89967" bIns="44984">
            <a:spAutoFit/>
          </a:bodyPr>
          <a:lstStyle/>
          <a:p>
            <a:pPr lvl="0" defTabSz="1218804">
              <a:lnSpc>
                <a:spcPct val="130000"/>
              </a:lnSpc>
              <a:defRPr/>
            </a:pPr>
            <a:r>
              <a:rPr lang="ru-RU" sz="2000" b="1" dirty="0" smtClean="0">
                <a:solidFill>
                  <a:srgbClr val="2973CA"/>
                </a:solidFill>
                <a:latin typeface="Arial Black" panose="020B0A04020102020204" pitchFamily="34" charset="0"/>
                <a:ea typeface="PT Astra Sans"/>
              </a:rPr>
              <a:t>ПРОВЕДЕНИЕ ПИЛОТНОГО ПРОЕКТА</a:t>
            </a:r>
            <a:endParaRPr lang="ru-RU" sz="2000" b="1" dirty="0">
              <a:solidFill>
                <a:srgbClr val="2973CA"/>
              </a:solidFill>
              <a:latin typeface="Arial Black" panose="020B0A04020102020204" pitchFamily="34" charset="0"/>
              <a:ea typeface="PT Astra Sans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910630" y="2013882"/>
            <a:ext cx="5960726" cy="936104"/>
            <a:chOff x="766614" y="2067372"/>
            <a:chExt cx="8424936" cy="651271"/>
          </a:xfrm>
        </p:grpSpPr>
        <p:sp>
          <p:nvSpPr>
            <p:cNvPr id="20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21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Не смогли определить функциональные </a:t>
              </a:r>
              <a:r>
                <a:rPr lang="ru-RU" sz="1867" spc="-1" dirty="0" smtClean="0">
                  <a:solidFill>
                    <a:srgbClr val="0079C2"/>
                  </a:solidFill>
                  <a:latin typeface="PT Astra Sans"/>
                  <a:ea typeface="DejaVu Sans"/>
                </a:rPr>
                <a:t>группы</a:t>
              </a:r>
            </a:p>
            <a:p>
              <a:pPr>
                <a:lnSpc>
                  <a:spcPct val="100000"/>
                </a:lnSpc>
              </a:pPr>
              <a:r>
                <a:rPr lang="ru-RU" sz="1867" spc="-1" dirty="0" smtClean="0">
                  <a:solidFill>
                    <a:srgbClr val="0079C2"/>
                  </a:solidFill>
                  <a:latin typeface="PT Astra Sans"/>
                  <a:ea typeface="DejaVu Sans"/>
                </a:rPr>
                <a:t>для </a:t>
              </a: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пилотирования 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910630" y="3177981"/>
            <a:ext cx="5960726" cy="936104"/>
            <a:chOff x="766614" y="2067372"/>
            <a:chExt cx="8424936" cy="651271"/>
          </a:xfrm>
        </p:grpSpPr>
        <p:sp>
          <p:nvSpPr>
            <p:cNvPr id="29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30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Не разработали и не запросили методику проведения пилотного проекта у </a:t>
              </a:r>
              <a:r>
                <a:rPr lang="ru-RU" sz="1867" spc="-1" dirty="0" err="1">
                  <a:solidFill>
                    <a:srgbClr val="0079C2"/>
                  </a:solidFill>
                  <a:latin typeface="PT Astra Sans"/>
                  <a:ea typeface="DejaVu Sans"/>
                </a:rPr>
                <a:t>вендора</a:t>
              </a: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10630" y="4342080"/>
            <a:ext cx="5960726" cy="936104"/>
            <a:chOff x="766614" y="2067372"/>
            <a:chExt cx="8424936" cy="651271"/>
          </a:xfrm>
        </p:grpSpPr>
        <p:sp>
          <p:nvSpPr>
            <p:cNvPr id="32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33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Не определили точки завершения проекта 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10630" y="5506178"/>
            <a:ext cx="5960726" cy="936104"/>
            <a:chOff x="766614" y="2067372"/>
            <a:chExt cx="8424936" cy="651271"/>
          </a:xfrm>
        </p:grpSpPr>
        <p:sp>
          <p:nvSpPr>
            <p:cNvPr id="35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36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Не прописали критерии успешности проекта</a:t>
              </a:r>
            </a:p>
            <a:p>
              <a:pPr>
                <a:lnSpc>
                  <a:spcPct val="100000"/>
                </a:lnSpc>
              </a:pP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266075" y="2577730"/>
            <a:ext cx="4392488" cy="975600"/>
            <a:chOff x="7266075" y="2577730"/>
            <a:chExt cx="4392488" cy="975600"/>
          </a:xfrm>
        </p:grpSpPr>
        <p:sp>
          <p:nvSpPr>
            <p:cNvPr id="42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266075" y="2583006"/>
              <a:ext cx="4392488" cy="936104"/>
            </a:xfrm>
            <a:prstGeom prst="roundRect">
              <a:avLst>
                <a:gd name="adj" fmla="val 22202"/>
              </a:avLst>
            </a:prstGeom>
            <a:solidFill>
              <a:srgbClr val="0079C2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51" name="CustomShape 15">
              <a:extLst>
                <a:ext uri="{FF2B5EF4-FFF2-40B4-BE49-F238E27FC236}">
                  <a16:creationId xmlns:a16="http://schemas.microsoft.com/office/drawing/2014/main" id="{7EA21978-2332-44CF-8560-0EA37F46622F}"/>
                </a:ext>
              </a:extLst>
            </p:cNvPr>
            <p:cNvSpPr/>
            <p:nvPr/>
          </p:nvSpPr>
          <p:spPr>
            <a:xfrm>
              <a:off x="7442383" y="2577730"/>
              <a:ext cx="4172261" cy="975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67" spc="-1" dirty="0">
                  <a:solidFill>
                    <a:schemeClr val="bg1"/>
                  </a:solidFill>
                  <a:latin typeface="PT Astra Sans"/>
                </a:rPr>
                <a:t>Провели тестирование трех Российских ОС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7266075" y="3846050"/>
            <a:ext cx="4392488" cy="975600"/>
            <a:chOff x="7266075" y="2577730"/>
            <a:chExt cx="4392488" cy="975600"/>
          </a:xfrm>
        </p:grpSpPr>
        <p:sp>
          <p:nvSpPr>
            <p:cNvPr id="53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266075" y="2583006"/>
              <a:ext cx="4392488" cy="936104"/>
            </a:xfrm>
            <a:prstGeom prst="roundRect">
              <a:avLst>
                <a:gd name="adj" fmla="val 22202"/>
              </a:avLst>
            </a:prstGeom>
            <a:solidFill>
              <a:srgbClr val="0079C2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54" name="CustomShape 15">
              <a:extLst>
                <a:ext uri="{FF2B5EF4-FFF2-40B4-BE49-F238E27FC236}">
                  <a16:creationId xmlns:a16="http://schemas.microsoft.com/office/drawing/2014/main" id="{7EA21978-2332-44CF-8560-0EA37F46622F}"/>
                </a:ext>
              </a:extLst>
            </p:cNvPr>
            <p:cNvSpPr/>
            <p:nvPr/>
          </p:nvSpPr>
          <p:spPr>
            <a:xfrm>
              <a:off x="7442383" y="2577730"/>
              <a:ext cx="4172261" cy="975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67" spc="-1" dirty="0" smtClean="0">
                  <a:solidFill>
                    <a:schemeClr val="bg1"/>
                  </a:solidFill>
                  <a:latin typeface="PT Astra Sans"/>
                </a:rPr>
                <a:t>Не смогли сделать выбор в пользу одной ОС</a:t>
              </a:r>
              <a:endParaRPr lang="ru-RU" sz="1867" spc="-1" dirty="0">
                <a:solidFill>
                  <a:schemeClr val="bg1"/>
                </a:solidFill>
                <a:latin typeface="PT Astra Sans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7266075" y="5114371"/>
            <a:ext cx="4392488" cy="975600"/>
            <a:chOff x="7266075" y="2577730"/>
            <a:chExt cx="4392488" cy="975600"/>
          </a:xfrm>
        </p:grpSpPr>
        <p:sp>
          <p:nvSpPr>
            <p:cNvPr id="56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266075" y="2583006"/>
              <a:ext cx="4392488" cy="936104"/>
            </a:xfrm>
            <a:prstGeom prst="roundRect">
              <a:avLst>
                <a:gd name="adj" fmla="val 22202"/>
              </a:avLst>
            </a:prstGeom>
            <a:solidFill>
              <a:srgbClr val="0079C2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57" name="CustomShape 15">
              <a:extLst>
                <a:ext uri="{FF2B5EF4-FFF2-40B4-BE49-F238E27FC236}">
                  <a16:creationId xmlns:a16="http://schemas.microsoft.com/office/drawing/2014/main" id="{7EA21978-2332-44CF-8560-0EA37F46622F}"/>
                </a:ext>
              </a:extLst>
            </p:cNvPr>
            <p:cNvSpPr/>
            <p:nvPr/>
          </p:nvSpPr>
          <p:spPr>
            <a:xfrm>
              <a:off x="7442383" y="2577730"/>
              <a:ext cx="4172261" cy="975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67" spc="-1" dirty="0" smtClean="0">
                  <a:solidFill>
                    <a:schemeClr val="bg1"/>
                  </a:solidFill>
                  <a:latin typeface="PT Astra Sans"/>
                </a:rPr>
                <a:t>Приняли решение о закупке двух отечественных ОС</a:t>
              </a:r>
              <a:endParaRPr lang="ru-RU" sz="1867" spc="-1" dirty="0">
                <a:solidFill>
                  <a:schemeClr val="bg1"/>
                </a:solidFill>
                <a:latin typeface="PT Astr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6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039" r="77" b="-178"/>
          <a:stretch/>
        </p:blipFill>
        <p:spPr>
          <a:xfrm>
            <a:off x="3214887" y="-26590"/>
            <a:ext cx="9217024" cy="6869736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838C053-D606-406F-919C-B4675B6B3705}"/>
              </a:ext>
            </a:extLst>
          </p:cNvPr>
          <p:cNvSpPr/>
          <p:nvPr/>
        </p:nvSpPr>
        <p:spPr>
          <a:xfrm>
            <a:off x="245905" y="0"/>
            <a:ext cx="12186005" cy="68569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ru-RU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79AE7C3-98A6-4A8A-BDF7-1FB5F431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8322" y="1982"/>
            <a:ext cx="12196410" cy="685710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B12FFB8-6173-47F8-BF6F-FEFF4B876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-1" r="24692" b="40811"/>
          <a:stretch/>
        </p:blipFill>
        <p:spPr>
          <a:xfrm>
            <a:off x="11120716" y="5949162"/>
            <a:ext cx="1075695" cy="9091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CA9DB63-E89C-43A4-BCCA-FE3E12414D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sp>
        <p:nvSpPr>
          <p:cNvPr id="46" name="CustomShape 5">
            <a:extLst>
              <a:ext uri="{FF2B5EF4-FFF2-40B4-BE49-F238E27FC236}">
                <a16:creationId xmlns:a16="http://schemas.microsoft.com/office/drawing/2014/main" id="{A044157A-09E5-42DB-B212-9D4A66C61B9A}"/>
              </a:ext>
            </a:extLst>
          </p:cNvPr>
          <p:cNvSpPr/>
          <p:nvPr/>
        </p:nvSpPr>
        <p:spPr>
          <a:xfrm>
            <a:off x="911224" y="388484"/>
            <a:ext cx="8407107" cy="458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7" tIns="44984" rIns="89967" bIns="44984">
            <a:spAutoFit/>
          </a:bodyPr>
          <a:lstStyle/>
          <a:p>
            <a:pPr lvl="0" defTabSz="1218804">
              <a:lnSpc>
                <a:spcPct val="130000"/>
              </a:lnSpc>
              <a:defRPr/>
            </a:pPr>
            <a:r>
              <a:rPr lang="ru-RU" sz="2000" b="1" dirty="0" smtClean="0">
                <a:solidFill>
                  <a:srgbClr val="2973CA"/>
                </a:solidFill>
                <a:latin typeface="Arial Black" panose="020B0A04020102020204" pitchFamily="34" charset="0"/>
                <a:ea typeface="PT Astra Sans"/>
              </a:rPr>
              <a:t>ЗАКУПКА ПО</a:t>
            </a:r>
            <a:endParaRPr lang="ru-RU" sz="2000" b="1" dirty="0">
              <a:solidFill>
                <a:srgbClr val="2973CA"/>
              </a:solidFill>
              <a:latin typeface="Arial Black" panose="020B0A04020102020204" pitchFamily="34" charset="0"/>
              <a:ea typeface="PT Astra Sans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910630" y="2013882"/>
            <a:ext cx="5960726" cy="936104"/>
            <a:chOff x="766614" y="2067372"/>
            <a:chExt cx="8424936" cy="651271"/>
          </a:xfrm>
        </p:grpSpPr>
        <p:sp>
          <p:nvSpPr>
            <p:cNvPr id="14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15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Разместили тендер на закупку ОС в составе «железа»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266075" y="2577730"/>
            <a:ext cx="4392488" cy="975600"/>
            <a:chOff x="7266075" y="2577730"/>
            <a:chExt cx="4392488" cy="975600"/>
          </a:xfrm>
        </p:grpSpPr>
        <p:sp>
          <p:nvSpPr>
            <p:cNvPr id="17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266075" y="2583006"/>
              <a:ext cx="4392488" cy="936104"/>
            </a:xfrm>
            <a:prstGeom prst="roundRect">
              <a:avLst>
                <a:gd name="adj" fmla="val 22202"/>
              </a:avLst>
            </a:prstGeom>
            <a:solidFill>
              <a:srgbClr val="0079C2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19" name="CustomShape 15">
              <a:extLst>
                <a:ext uri="{FF2B5EF4-FFF2-40B4-BE49-F238E27FC236}">
                  <a16:creationId xmlns:a16="http://schemas.microsoft.com/office/drawing/2014/main" id="{7EA21978-2332-44CF-8560-0EA37F46622F}"/>
                </a:ext>
              </a:extLst>
            </p:cNvPr>
            <p:cNvSpPr/>
            <p:nvPr/>
          </p:nvSpPr>
          <p:spPr>
            <a:xfrm>
              <a:off x="7442383" y="2577730"/>
              <a:ext cx="4172261" cy="975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67" spc="-1" dirty="0" smtClean="0">
                  <a:solidFill>
                    <a:schemeClr val="bg1"/>
                  </a:solidFill>
                  <a:latin typeface="PT Astra Sans"/>
                </a:rPr>
                <a:t>Ждали полгода</a:t>
              </a:r>
              <a:endParaRPr lang="ru-RU" sz="1867" spc="-1" dirty="0">
                <a:solidFill>
                  <a:schemeClr val="bg1"/>
                </a:solidFill>
                <a:latin typeface="PT Astra San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911225" y="3861842"/>
            <a:ext cx="5960726" cy="936104"/>
            <a:chOff x="766614" y="2067372"/>
            <a:chExt cx="8424936" cy="651271"/>
          </a:xfrm>
        </p:grpSpPr>
        <p:sp>
          <p:nvSpPr>
            <p:cNvPr id="21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22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Указали предустановку </a:t>
              </a:r>
              <a:r>
                <a:rPr lang="en-US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Windows-</a:t>
              </a: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приложений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333836" y="4512633"/>
            <a:ext cx="4392488" cy="975600"/>
            <a:chOff x="7266075" y="2577730"/>
            <a:chExt cx="4392488" cy="975600"/>
          </a:xfrm>
        </p:grpSpPr>
        <p:sp>
          <p:nvSpPr>
            <p:cNvPr id="24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266075" y="2583006"/>
              <a:ext cx="4392488" cy="936104"/>
            </a:xfrm>
            <a:prstGeom prst="roundRect">
              <a:avLst>
                <a:gd name="adj" fmla="val 22202"/>
              </a:avLst>
            </a:prstGeom>
            <a:solidFill>
              <a:srgbClr val="0079C2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27" name="CustomShape 15">
              <a:extLst>
                <a:ext uri="{FF2B5EF4-FFF2-40B4-BE49-F238E27FC236}">
                  <a16:creationId xmlns:a16="http://schemas.microsoft.com/office/drawing/2014/main" id="{7EA21978-2332-44CF-8560-0EA37F46622F}"/>
                </a:ext>
              </a:extLst>
            </p:cNvPr>
            <p:cNvSpPr/>
            <p:nvPr/>
          </p:nvSpPr>
          <p:spPr>
            <a:xfrm>
              <a:off x="7442383" y="2577730"/>
              <a:ext cx="4172261" cy="975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67" spc="-1" dirty="0" smtClean="0">
                  <a:solidFill>
                    <a:schemeClr val="bg1"/>
                  </a:solidFill>
                  <a:latin typeface="PT Astra Sans"/>
                </a:rPr>
                <a:t>В тендере никто не поучаствовал</a:t>
              </a:r>
              <a:endParaRPr lang="ru-RU" sz="1867" spc="-1" dirty="0">
                <a:solidFill>
                  <a:schemeClr val="bg1"/>
                </a:solidFill>
                <a:latin typeface="PT Astr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6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0" t="19535" r="26284"/>
          <a:stretch/>
        </p:blipFill>
        <p:spPr>
          <a:xfrm>
            <a:off x="3775966" y="-26590"/>
            <a:ext cx="8392160" cy="6886178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838C053-D606-406F-919C-B4675B6B3705}"/>
              </a:ext>
            </a:extLst>
          </p:cNvPr>
          <p:cNvSpPr/>
          <p:nvPr/>
        </p:nvSpPr>
        <p:spPr>
          <a:xfrm>
            <a:off x="2204" y="-2526"/>
            <a:ext cx="12186005" cy="68569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ru-RU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79AE7C3-98A6-4A8A-BDF7-1FB5F431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3063" y="-2526"/>
            <a:ext cx="12196410" cy="685710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B12FFB8-6173-47F8-BF6F-FEFF4B876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-1" r="24692" b="40811"/>
          <a:stretch/>
        </p:blipFill>
        <p:spPr>
          <a:xfrm>
            <a:off x="11120716" y="5949162"/>
            <a:ext cx="1075695" cy="9091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CA9DB63-E89C-43A4-BCCA-FE3E12414D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sp>
        <p:nvSpPr>
          <p:cNvPr id="46" name="CustomShape 5">
            <a:extLst>
              <a:ext uri="{FF2B5EF4-FFF2-40B4-BE49-F238E27FC236}">
                <a16:creationId xmlns:a16="http://schemas.microsoft.com/office/drawing/2014/main" id="{A044157A-09E5-42DB-B212-9D4A66C61B9A}"/>
              </a:ext>
            </a:extLst>
          </p:cNvPr>
          <p:cNvSpPr/>
          <p:nvPr/>
        </p:nvSpPr>
        <p:spPr>
          <a:xfrm>
            <a:off x="911224" y="388484"/>
            <a:ext cx="8407107" cy="458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7" tIns="44984" rIns="89967" bIns="44984">
            <a:spAutoFit/>
          </a:bodyPr>
          <a:lstStyle/>
          <a:p>
            <a:pPr lvl="0" defTabSz="1218804">
              <a:lnSpc>
                <a:spcPct val="130000"/>
              </a:lnSpc>
              <a:defRPr/>
            </a:pPr>
            <a:r>
              <a:rPr lang="ru-RU" sz="2000" b="1" dirty="0" smtClean="0">
                <a:solidFill>
                  <a:srgbClr val="2973CA"/>
                </a:solidFill>
                <a:latin typeface="Arial Black" panose="020B0A04020102020204" pitchFamily="34" charset="0"/>
                <a:ea typeface="PT Astra Sans"/>
              </a:rPr>
              <a:t>ВНЕДРЕНИЕ</a:t>
            </a:r>
            <a:endParaRPr lang="ru-RU" sz="2000" b="1" dirty="0">
              <a:solidFill>
                <a:srgbClr val="2973CA"/>
              </a:solidFill>
              <a:latin typeface="Arial Black" panose="020B0A04020102020204" pitchFamily="34" charset="0"/>
              <a:ea typeface="PT Astra San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910630" y="2013882"/>
            <a:ext cx="5960726" cy="936104"/>
            <a:chOff x="766614" y="2067372"/>
            <a:chExt cx="8424936" cy="651271"/>
          </a:xfrm>
        </p:grpSpPr>
        <p:sp>
          <p:nvSpPr>
            <p:cNvPr id="20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21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Не </a:t>
              </a:r>
              <a:r>
                <a:rPr lang="ru-RU" sz="1867" spc="-1" dirty="0" smtClean="0">
                  <a:solidFill>
                    <a:srgbClr val="0079C2"/>
                  </a:solidFill>
                  <a:latin typeface="PT Astra Sans"/>
                  <a:ea typeface="DejaVu Sans"/>
                </a:rPr>
                <a:t>выделили ресурсы на этот этап</a:t>
              </a: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10630" y="3177981"/>
            <a:ext cx="5960726" cy="936104"/>
            <a:chOff x="766614" y="2067372"/>
            <a:chExt cx="8424936" cy="651271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24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>
                  <a:solidFill>
                    <a:srgbClr val="0079C2"/>
                  </a:solidFill>
                  <a:latin typeface="PT Astra Sans"/>
                  <a:ea typeface="DejaVu Sans"/>
                </a:rPr>
                <a:t>Не разработали </a:t>
              </a:r>
              <a:r>
                <a:rPr lang="ru-RU" sz="1867" spc="-1" dirty="0" smtClean="0">
                  <a:solidFill>
                    <a:srgbClr val="0079C2"/>
                  </a:solidFill>
                  <a:latin typeface="PT Astra Sans"/>
                  <a:ea typeface="DejaVu Sans"/>
                </a:rPr>
                <a:t>схему внедрения новых ОС в существующую ИТ-инфраструктуру</a:t>
              </a: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910630" y="4342080"/>
            <a:ext cx="5960726" cy="936104"/>
            <a:chOff x="766614" y="2067372"/>
            <a:chExt cx="8424936" cy="651271"/>
          </a:xfrm>
        </p:grpSpPr>
        <p:sp>
          <p:nvSpPr>
            <p:cNvPr id="28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29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 smtClean="0">
                  <a:solidFill>
                    <a:srgbClr val="0079C2"/>
                  </a:solidFill>
                  <a:latin typeface="PT Astra Sans"/>
                  <a:ea typeface="DejaVu Sans"/>
                </a:rPr>
                <a:t>Не организовали техническую поддержку</a:t>
              </a: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910630" y="5506178"/>
            <a:ext cx="5960726" cy="936104"/>
            <a:chOff x="766614" y="2067372"/>
            <a:chExt cx="8424936" cy="651271"/>
          </a:xfrm>
        </p:grpSpPr>
        <p:sp>
          <p:nvSpPr>
            <p:cNvPr id="31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66614" y="2067372"/>
              <a:ext cx="8424936" cy="651271"/>
            </a:xfrm>
            <a:prstGeom prst="roundRect">
              <a:avLst>
                <a:gd name="adj" fmla="val 22202"/>
              </a:avLst>
            </a:prstGeom>
            <a:solidFill>
              <a:schemeClr val="bg1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32" name="CustomShape 15"/>
            <p:cNvSpPr/>
            <p:nvPr/>
          </p:nvSpPr>
          <p:spPr>
            <a:xfrm>
              <a:off x="766614" y="2166717"/>
              <a:ext cx="8331326" cy="4525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867" spc="-1" dirty="0" smtClean="0">
                  <a:solidFill>
                    <a:srgbClr val="0079C2"/>
                  </a:solidFill>
                  <a:latin typeface="PT Astra Sans"/>
                  <a:ea typeface="DejaVu Sans"/>
                </a:rPr>
                <a:t>Децентрализованы</a:t>
              </a:r>
              <a:endParaRPr lang="ru-RU" sz="1867" spc="-1" dirty="0">
                <a:solidFill>
                  <a:srgbClr val="0079C2"/>
                </a:solidFill>
                <a:latin typeface="PT Astra Sans"/>
                <a:ea typeface="DejaVu Sans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266075" y="2577730"/>
            <a:ext cx="4392488" cy="975600"/>
            <a:chOff x="7266075" y="2577730"/>
            <a:chExt cx="4392488" cy="975600"/>
          </a:xfrm>
        </p:grpSpPr>
        <p:sp>
          <p:nvSpPr>
            <p:cNvPr id="34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266075" y="2583006"/>
              <a:ext cx="4392488" cy="936104"/>
            </a:xfrm>
            <a:prstGeom prst="roundRect">
              <a:avLst>
                <a:gd name="adj" fmla="val 22202"/>
              </a:avLst>
            </a:prstGeom>
            <a:solidFill>
              <a:srgbClr val="0079C2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35" name="CustomShape 15">
              <a:extLst>
                <a:ext uri="{FF2B5EF4-FFF2-40B4-BE49-F238E27FC236}">
                  <a16:creationId xmlns:a16="http://schemas.microsoft.com/office/drawing/2014/main" id="{7EA21978-2332-44CF-8560-0EA37F46622F}"/>
                </a:ext>
              </a:extLst>
            </p:cNvPr>
            <p:cNvSpPr/>
            <p:nvPr/>
          </p:nvSpPr>
          <p:spPr>
            <a:xfrm>
              <a:off x="7442383" y="2577730"/>
              <a:ext cx="4172261" cy="975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67" spc="-1" dirty="0" smtClean="0">
                  <a:solidFill>
                    <a:schemeClr val="bg1"/>
                  </a:solidFill>
                  <a:latin typeface="PT Astra Sans"/>
                </a:rPr>
                <a:t>Нашлось ПО, не участвовавшее в пилотном проекте</a:t>
              </a:r>
              <a:endParaRPr lang="ru-RU" sz="1867" spc="-1" dirty="0">
                <a:solidFill>
                  <a:schemeClr val="bg1"/>
                </a:solidFill>
                <a:latin typeface="PT Astra Sans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7266075" y="3846050"/>
            <a:ext cx="4392488" cy="975600"/>
            <a:chOff x="7266075" y="2577730"/>
            <a:chExt cx="4392488" cy="975600"/>
          </a:xfrm>
        </p:grpSpPr>
        <p:sp>
          <p:nvSpPr>
            <p:cNvPr id="38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266075" y="2583006"/>
              <a:ext cx="4392488" cy="936104"/>
            </a:xfrm>
            <a:prstGeom prst="roundRect">
              <a:avLst>
                <a:gd name="adj" fmla="val 22202"/>
              </a:avLst>
            </a:prstGeom>
            <a:solidFill>
              <a:srgbClr val="0079C2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39" name="CustomShape 15">
              <a:extLst>
                <a:ext uri="{FF2B5EF4-FFF2-40B4-BE49-F238E27FC236}">
                  <a16:creationId xmlns:a16="http://schemas.microsoft.com/office/drawing/2014/main" id="{7EA21978-2332-44CF-8560-0EA37F46622F}"/>
                </a:ext>
              </a:extLst>
            </p:cNvPr>
            <p:cNvSpPr/>
            <p:nvPr/>
          </p:nvSpPr>
          <p:spPr>
            <a:xfrm>
              <a:off x="7442383" y="2577730"/>
              <a:ext cx="4172261" cy="975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67" spc="-1" dirty="0" smtClean="0">
                  <a:solidFill>
                    <a:schemeClr val="bg1"/>
                  </a:solidFill>
                  <a:latin typeface="PT Astra Sans"/>
                </a:rPr>
                <a:t>ИТ-специалисты на местах не знали, что должно работать на новом «железе»</a:t>
              </a:r>
              <a:endParaRPr lang="ru-RU" sz="1867" spc="-1" dirty="0">
                <a:solidFill>
                  <a:schemeClr val="bg1"/>
                </a:solidFill>
                <a:latin typeface="PT Astra Sans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266075" y="5114371"/>
            <a:ext cx="4392488" cy="975600"/>
            <a:chOff x="7266075" y="2577730"/>
            <a:chExt cx="4392488" cy="975600"/>
          </a:xfrm>
        </p:grpSpPr>
        <p:sp>
          <p:nvSpPr>
            <p:cNvPr id="41" name="Прямоугольник: скругленные углы 22">
              <a:extLst>
                <a:ext uri="{FF2B5EF4-FFF2-40B4-BE49-F238E27FC236}">
                  <a16:creationId xmlns:a16="http://schemas.microsoft.com/office/drawing/2014/main" id="{6F96207F-66A1-4766-B49E-ADE9514FEA5F}"/>
                </a:ext>
              </a:extLst>
            </p:cNvPr>
            <p:cNvSpPr/>
            <p:nvPr/>
          </p:nvSpPr>
          <p:spPr>
            <a:xfrm>
              <a:off x="7266075" y="2583006"/>
              <a:ext cx="4392488" cy="936104"/>
            </a:xfrm>
            <a:prstGeom prst="roundRect">
              <a:avLst>
                <a:gd name="adj" fmla="val 22202"/>
              </a:avLst>
            </a:prstGeom>
            <a:solidFill>
              <a:srgbClr val="0079C2"/>
            </a:solidFill>
            <a:ln w="31750">
              <a:solidFill>
                <a:srgbClr val="007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9C2"/>
                </a:solidFill>
              </a:endParaRPr>
            </a:p>
          </p:txBody>
        </p:sp>
        <p:sp>
          <p:nvSpPr>
            <p:cNvPr id="42" name="CustomShape 15">
              <a:extLst>
                <a:ext uri="{FF2B5EF4-FFF2-40B4-BE49-F238E27FC236}">
                  <a16:creationId xmlns:a16="http://schemas.microsoft.com/office/drawing/2014/main" id="{7EA21978-2332-44CF-8560-0EA37F46622F}"/>
                </a:ext>
              </a:extLst>
            </p:cNvPr>
            <p:cNvSpPr/>
            <p:nvPr/>
          </p:nvSpPr>
          <p:spPr>
            <a:xfrm>
              <a:off x="7442383" y="2577730"/>
              <a:ext cx="4172261" cy="975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19984" tIns="59992" rIns="119984" bIns="59992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867" spc="-1" dirty="0" smtClean="0">
                  <a:solidFill>
                    <a:schemeClr val="bg1"/>
                  </a:solidFill>
                  <a:latin typeface="PT Astra Sans"/>
                </a:rPr>
                <a:t>Не знали, как управлять гетерогенной структурой</a:t>
              </a:r>
              <a:endParaRPr lang="ru-RU" sz="1867" spc="-1" dirty="0">
                <a:solidFill>
                  <a:schemeClr val="bg1"/>
                </a:solidFill>
                <a:latin typeface="PT Astr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46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6"/>
          <a:stretch/>
        </p:blipFill>
        <p:spPr>
          <a:xfrm>
            <a:off x="3862958" y="-14559"/>
            <a:ext cx="8352928" cy="68571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79AE7C3-98A6-4A8A-BDF7-1FB5F43120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06" y="-14558"/>
            <a:ext cx="12196410" cy="685710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B12FFB8-6173-47F8-BF6F-FEFF4B8764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" r="24692" b="40811"/>
          <a:stretch/>
        </p:blipFill>
        <p:spPr>
          <a:xfrm>
            <a:off x="11120716" y="5949162"/>
            <a:ext cx="1075695" cy="90918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CA9DB63-E89C-43A4-BCCA-FE3E12414D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sp>
        <p:nvSpPr>
          <p:cNvPr id="46" name="CustomShape 5">
            <a:extLst>
              <a:ext uri="{FF2B5EF4-FFF2-40B4-BE49-F238E27FC236}">
                <a16:creationId xmlns:a16="http://schemas.microsoft.com/office/drawing/2014/main" id="{A044157A-09E5-42DB-B212-9D4A66C61B9A}"/>
              </a:ext>
            </a:extLst>
          </p:cNvPr>
          <p:cNvSpPr/>
          <p:nvPr/>
        </p:nvSpPr>
        <p:spPr>
          <a:xfrm>
            <a:off x="190551" y="2277666"/>
            <a:ext cx="4608512" cy="1291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7" tIns="44984" rIns="89967" bIns="44984">
            <a:spAutoFit/>
          </a:bodyPr>
          <a:lstStyle/>
          <a:p>
            <a:pPr lvl="0" defTabSz="1218804">
              <a:lnSpc>
                <a:spcPct val="130000"/>
              </a:lnSpc>
              <a:defRPr/>
            </a:pP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PT Astra Sans"/>
              </a:rPr>
              <a:t>На этом все </a:t>
            </a:r>
            <a:r>
              <a:rPr lang="ru-RU" sz="2000" b="1" dirty="0" err="1">
                <a:solidFill>
                  <a:schemeClr val="bg1"/>
                </a:solidFill>
                <a:latin typeface="Arial Black" panose="020B0A04020102020204" pitchFamily="34" charset="0"/>
                <a:ea typeface="PT Astra Sans"/>
              </a:rPr>
              <a:t>импортозамещение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PT Astra Sans"/>
              </a:rPr>
              <a:t> могло бы и закончиться</a:t>
            </a:r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  <a:ea typeface="PT Astra Sans"/>
            </a:endParaRPr>
          </a:p>
        </p:txBody>
      </p:sp>
    </p:spTree>
    <p:extLst>
      <p:ext uri="{BB962C8B-B14F-4D97-AF65-F5344CB8AC3E}">
        <p14:creationId xmlns:p14="http://schemas.microsoft.com/office/powerpoint/2010/main" val="125264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72FFFE-E182-4C00-A78E-34F5750E6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259" r="18781" b="-193"/>
          <a:stretch/>
        </p:blipFill>
        <p:spPr>
          <a:xfrm>
            <a:off x="190550" y="0"/>
            <a:ext cx="11737304" cy="68861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07467F-D75E-4E8D-B78A-122B4C0144C9}"/>
              </a:ext>
            </a:extLst>
          </p:cNvPr>
          <p:cNvSpPr/>
          <p:nvPr/>
        </p:nvSpPr>
        <p:spPr>
          <a:xfrm>
            <a:off x="-1" y="29071"/>
            <a:ext cx="12186007" cy="6857107"/>
          </a:xfrm>
          <a:prstGeom prst="rect">
            <a:avLst/>
          </a:prstGeom>
          <a:solidFill>
            <a:srgbClr val="2973C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ru-RU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A78D1E-9022-4076-BA2C-8C22CD67A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474" y="2966"/>
            <a:ext cx="12186005" cy="68571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224E6FE-71B6-4A46-A9C6-5111861EE2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0551"/>
          <a:stretch/>
        </p:blipFill>
        <p:spPr>
          <a:xfrm>
            <a:off x="9965281" y="319322"/>
            <a:ext cx="2222928" cy="26946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88C5C4-CB21-4B82-82F7-67896BB5E3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-1" r="24333" b="19255"/>
          <a:stretch/>
        </p:blipFill>
        <p:spPr>
          <a:xfrm rot="10800000">
            <a:off x="2201" y="1236"/>
            <a:ext cx="2774900" cy="3208765"/>
          </a:xfrm>
          <a:prstGeom prst="rect">
            <a:avLst/>
          </a:prstGeom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4E834C02-F53D-4820-B515-F1C9D72AF079}"/>
              </a:ext>
            </a:extLst>
          </p:cNvPr>
          <p:cNvSpPr/>
          <p:nvPr/>
        </p:nvSpPr>
        <p:spPr>
          <a:xfrm>
            <a:off x="984487" y="367690"/>
            <a:ext cx="7272095" cy="458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67" tIns="44984" rIns="89967" bIns="44984">
            <a:spAutoFit/>
          </a:bodyPr>
          <a:lstStyle/>
          <a:p>
            <a:pPr defTabSz="914309">
              <a:lnSpc>
                <a:spcPct val="130000"/>
              </a:lnSpc>
            </a:pPr>
            <a:r>
              <a:rPr lang="ru-RU" sz="2000" b="1" dirty="0" smtClean="0">
                <a:solidFill>
                  <a:prstClr val="white"/>
                </a:solidFill>
                <a:latin typeface="Arial Black" panose="020B0A04020102020204" pitchFamily="34" charset="0"/>
                <a:ea typeface="PT Astra Sans"/>
              </a:rPr>
              <a:t>А ЧТО СЕЙЧАС?</a:t>
            </a:r>
            <a:endParaRPr lang="en-US" sz="2000" b="1" dirty="0">
              <a:solidFill>
                <a:prstClr val="white"/>
              </a:solidFill>
              <a:latin typeface="Arial Black" panose="020B0A04020102020204" pitchFamily="34" charset="0"/>
              <a:ea typeface="PT Astra Sans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0BBF6E3-B3FB-4BF6-B5CA-9BC4AD84E597}"/>
              </a:ext>
            </a:extLst>
          </p:cNvPr>
          <p:cNvGrpSpPr/>
          <p:nvPr/>
        </p:nvGrpSpPr>
        <p:grpSpPr>
          <a:xfrm>
            <a:off x="778625" y="2100312"/>
            <a:ext cx="7493270" cy="2797548"/>
            <a:chOff x="334566" y="3209922"/>
            <a:chExt cx="7495981" cy="2798560"/>
          </a:xfrm>
          <a:solidFill>
            <a:srgbClr val="2361AD"/>
          </a:solidFill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E563313-E99F-487B-9A19-6CAD5F5278D7}"/>
                </a:ext>
              </a:extLst>
            </p:cNvPr>
            <p:cNvSpPr/>
            <p:nvPr/>
          </p:nvSpPr>
          <p:spPr>
            <a:xfrm>
              <a:off x="334566" y="5430103"/>
              <a:ext cx="4680520" cy="578379"/>
            </a:xfrm>
            <a:prstGeom prst="roundRect">
              <a:avLst>
                <a:gd name="adj" fmla="val 11354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ВЫБРАН ОПЫТНЫЙ УЧАСТОК</a:t>
              </a:r>
              <a:endPara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CB48F89D-67C4-45C5-B04D-F5DB1B759B73}"/>
                </a:ext>
              </a:extLst>
            </p:cNvPr>
            <p:cNvSpPr/>
            <p:nvPr/>
          </p:nvSpPr>
          <p:spPr>
            <a:xfrm>
              <a:off x="1273053" y="4690044"/>
              <a:ext cx="4680520" cy="578379"/>
            </a:xfrm>
            <a:prstGeom prst="roundRect">
              <a:avLst>
                <a:gd name="adj" fmla="val 10677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ИДЕТ АПРОБАЦИЯ ЗАКУПЛЕННЫХ РЕШЕНИЙ</a:t>
              </a:r>
              <a:endPara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F121F4EA-FD12-4A1E-98C6-388198136E93}"/>
                </a:ext>
              </a:extLst>
            </p:cNvPr>
            <p:cNvSpPr/>
            <p:nvPr/>
          </p:nvSpPr>
          <p:spPr>
            <a:xfrm>
              <a:off x="2211540" y="3949983"/>
              <a:ext cx="4680520" cy="578379"/>
            </a:xfrm>
            <a:prstGeom prst="roundRect">
              <a:avLst>
                <a:gd name="adj" fmla="val 8860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 smtClean="0">
                  <a:solidFill>
                    <a:prstClr val="white"/>
                  </a:solidFill>
                  <a:latin typeface="Arial" panose="020B0604020202020204" pitchFamily="34" charset="0"/>
                  <a:ea typeface="PT Astra Sans" panose="020B0603020203020204" pitchFamily="34" charset="-52"/>
                  <a:cs typeface="Arial" panose="020B0604020202020204" pitchFamily="34" charset="0"/>
                </a:rPr>
                <a:t>ОРГАНИЗОВАНА 1-Я ЛИНИЯ ТЕХПОДДЕРЖКИ</a:t>
              </a:r>
              <a:endParaRPr lang="ru-RU" sz="1400" dirty="0">
                <a:solidFill>
                  <a:prstClr val="white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91BAFCD4-8DD7-49DC-ABC0-D034DC8E3EF0}"/>
                </a:ext>
              </a:extLst>
            </p:cNvPr>
            <p:cNvSpPr/>
            <p:nvPr/>
          </p:nvSpPr>
          <p:spPr>
            <a:xfrm>
              <a:off x="3150027" y="3209922"/>
              <a:ext cx="4680520" cy="578379"/>
            </a:xfrm>
            <a:prstGeom prst="roundRect">
              <a:avLst>
                <a:gd name="adj" fmla="val 7043"/>
              </a:avLst>
            </a:prstGeom>
            <a:grpFill/>
            <a:ln w="254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ru-RU" sz="1400" dirty="0" smtClean="0">
                  <a:solidFill>
                    <a:prstClr val="white"/>
                  </a:solidFill>
                  <a:latin typeface="Arial" panose="020B0604020202020204" pitchFamily="34" charset="0"/>
                  <a:ea typeface="PT Astra Sans" panose="020B0603020203020204" pitchFamily="34" charset="-52"/>
                  <a:cs typeface="Arial" panose="020B0604020202020204" pitchFamily="34" charset="0"/>
                </a:rPr>
                <a:t>РАЗРАБОТКА ПЕРСОНАЛИЗИРОВАННЫХ ИНСТРУКЦИЙ</a:t>
              </a:r>
              <a:endParaRPr lang="ru-RU" sz="1400" dirty="0">
                <a:solidFill>
                  <a:prstClr val="white"/>
                </a:solidFill>
                <a:latin typeface="Arial" panose="020B0604020202020204" pitchFamily="34" charset="0"/>
                <a:ea typeface="PT Astra Sans" panose="020B0603020203020204" pitchFamily="34" charset="-52"/>
                <a:cs typeface="Arial" panose="020B0604020202020204" pitchFamily="34" charset="0"/>
              </a:endParaRPr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131DD22-9627-45B0-B267-5597ED8E2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50000" t="25" r="-749" b="-25"/>
          <a:stretch/>
        </p:blipFill>
        <p:spPr>
          <a:xfrm>
            <a:off x="2204" y="1570"/>
            <a:ext cx="842111" cy="1311311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08813EC-668E-4B08-84CC-3B76DCD63F9B}"/>
              </a:ext>
            </a:extLst>
          </p:cNvPr>
          <p:cNvGrpSpPr/>
          <p:nvPr/>
        </p:nvGrpSpPr>
        <p:grpSpPr>
          <a:xfrm>
            <a:off x="4620535" y="1591830"/>
            <a:ext cx="6729355" cy="5266190"/>
            <a:chOff x="4620001" y="1591165"/>
            <a:chExt cx="6731789" cy="5268095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35D6C8AF-EA4A-47B0-AE8C-6F2057661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0001" y="1591165"/>
              <a:ext cx="6731789" cy="5268095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round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DE18B67-792E-4C1B-806B-C026060CB507}"/>
                </a:ext>
              </a:extLst>
            </p:cNvPr>
            <p:cNvCxnSpPr>
              <a:cxnSpLocks/>
            </p:cNvCxnSpPr>
            <p:nvPr/>
          </p:nvCxnSpPr>
          <p:spPr>
            <a:xfrm>
              <a:off x="5446898" y="4626599"/>
              <a:ext cx="2016729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62310D0D-73E4-4797-B226-9B6A0933D749}"/>
                </a:ext>
              </a:extLst>
            </p:cNvPr>
            <p:cNvCxnSpPr>
              <a:cxnSpLocks/>
            </p:cNvCxnSpPr>
            <p:nvPr/>
          </p:nvCxnSpPr>
          <p:spPr>
            <a:xfrm>
              <a:off x="6383734" y="3861998"/>
              <a:ext cx="2052742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31629815-3A72-4BC5-944F-8F1508DA6FA4}"/>
                </a:ext>
              </a:extLst>
            </p:cNvPr>
            <p:cNvCxnSpPr>
              <a:cxnSpLocks/>
            </p:cNvCxnSpPr>
            <p:nvPr/>
          </p:nvCxnSpPr>
          <p:spPr>
            <a:xfrm>
              <a:off x="7320176" y="3141658"/>
              <a:ext cx="2016729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3F54B68F-4D2A-4766-A58E-43914BDF7267}"/>
                </a:ext>
              </a:extLst>
            </p:cNvPr>
            <p:cNvCxnSpPr>
              <a:cxnSpLocks/>
            </p:cNvCxnSpPr>
            <p:nvPr/>
          </p:nvCxnSpPr>
          <p:spPr>
            <a:xfrm>
              <a:off x="8328653" y="2421317"/>
              <a:ext cx="1980716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ot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30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36137</TotalTime>
  <Words>382</Words>
  <Application>Microsoft Office PowerPoint</Application>
  <PresentationFormat>Произвольный</PresentationFormat>
  <Paragraphs>93</Paragraphs>
  <Slides>14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 Black</vt:lpstr>
      <vt:lpstr>DejaVu Sans</vt:lpstr>
      <vt:lpstr>Arial</vt:lpstr>
      <vt:lpstr>Arial Unicode MS</vt:lpstr>
      <vt:lpstr>PT Astra Sans</vt:lpstr>
      <vt:lpstr>Calibri Light</vt:lpstr>
      <vt:lpstr>Calibri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AstraLinux©</dc:title>
  <dc:creator>user126</dc:creator>
  <cp:lastModifiedBy>Пользователь</cp:lastModifiedBy>
  <cp:revision>695</cp:revision>
  <cp:lastPrinted>2020-01-20T09:41:40Z</cp:lastPrinted>
  <dcterms:created xsi:type="dcterms:W3CDTF">2018-12-17T16:19:54Z</dcterms:created>
  <dcterms:modified xsi:type="dcterms:W3CDTF">2021-06-21T21:20:41Z</dcterms:modified>
</cp:coreProperties>
</file>